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2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7" y="30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8196e5371b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38196e5371b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8196e5371b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38196e5371b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38196e5371b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38196e5371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38196e5371b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38196e5371b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8196e5371b_2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g38196e5371b_2_75: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38196e5371b_2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1" name="Google Shape;211;g38196e5371b_2_8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8196e5371b_2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g38196e5371b_2_8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8196e5371b_2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g38196e5371b_2_9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8196e5371b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9" name="Google Shape;229;g38196e5371b_2_9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8196e5371b_2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5" name="Google Shape;235;g38196e5371b_2_10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38196e5371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38196e5371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38196e5371b_2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1" name="Google Shape;241;g38196e5371b_2_10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38196e5371b_2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7" name="Google Shape;247;g38196e5371b_2_11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38196e5371b_2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g38196e5371b_2_11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38196e5371b_2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38196e5371b_2_12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8196e5371b_2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5" name="Google Shape;265;g38196e5371b_2_12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38196e5371b_2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g38196e5371b_2_131: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8196e5371b_2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7" name="Google Shape;277;g38196e5371b_2_136: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8196e5371b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38196e5371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8196e5371b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8196e5371b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8196e5371b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38196e5371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8196e5371b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38196e5371b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8196e5371b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38196e5371b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38196e5371b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38196e5371b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8196e5371b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38196e5371b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1597819"/>
            <a:ext cx="7772400" cy="1102519"/>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1371600" y="2914650"/>
            <a:ext cx="6400800" cy="131445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59" name="Google Shape;59;p1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5"/>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5" name="Google Shape;65;p15"/>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5"/>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722313" y="3305175"/>
            <a:ext cx="7772400" cy="1021556"/>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6"/>
          <p:cNvSpPr txBox="1">
            <a:spLocks noGrp="1"/>
          </p:cNvSpPr>
          <p:nvPr>
            <p:ph type="body" idx="1"/>
          </p:nvPr>
        </p:nvSpPr>
        <p:spPr>
          <a:xfrm>
            <a:off x="722313" y="2180035"/>
            <a:ext cx="7772400" cy="1125140"/>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71" name="Google Shape;71;p16"/>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6"/>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7"/>
          <p:cNvSpPr txBox="1">
            <a:spLocks noGrp="1"/>
          </p:cNvSpPr>
          <p:nvPr>
            <p:ph type="body" idx="1"/>
          </p:nvPr>
        </p:nvSpPr>
        <p:spPr>
          <a:xfrm>
            <a:off x="457200" y="1200150"/>
            <a:ext cx="4038600" cy="3394472"/>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77" name="Google Shape;77;p17"/>
          <p:cNvSpPr txBox="1">
            <a:spLocks noGrp="1"/>
          </p:cNvSpPr>
          <p:nvPr>
            <p:ph type="body" idx="2"/>
          </p:nvPr>
        </p:nvSpPr>
        <p:spPr>
          <a:xfrm>
            <a:off x="4648200" y="1200150"/>
            <a:ext cx="4038600" cy="3394472"/>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78" name="Google Shape;78;p17"/>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7"/>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3" name="Google Shape;83;p18"/>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84" name="Google Shape;84;p18"/>
          <p:cNvSpPr txBox="1">
            <a:spLocks noGrp="1"/>
          </p:cNvSpPr>
          <p:nvPr>
            <p:ph type="body" idx="2"/>
          </p:nvPr>
        </p:nvSpPr>
        <p:spPr>
          <a:xfrm>
            <a:off x="457200" y="1631156"/>
            <a:ext cx="4040188" cy="296346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85" name="Google Shape;85;p18"/>
          <p:cNvSpPr txBox="1">
            <a:spLocks noGrp="1"/>
          </p:cNvSpPr>
          <p:nvPr>
            <p:ph type="body" idx="3"/>
          </p:nvPr>
        </p:nvSpPr>
        <p:spPr>
          <a:xfrm>
            <a:off x="4645025" y="1151335"/>
            <a:ext cx="4041775" cy="47982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86" name="Google Shape;86;p18"/>
          <p:cNvSpPr txBox="1">
            <a:spLocks noGrp="1"/>
          </p:cNvSpPr>
          <p:nvPr>
            <p:ph type="body" idx="4"/>
          </p:nvPr>
        </p:nvSpPr>
        <p:spPr>
          <a:xfrm>
            <a:off x="4645025" y="1631156"/>
            <a:ext cx="4041775" cy="296346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87" name="Google Shape;87;p18"/>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8"/>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1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9"/>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20"/>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457200" y="204788"/>
            <a:ext cx="3008313" cy="8715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1" name="Google Shape;101;p21"/>
          <p:cNvSpPr txBox="1">
            <a:spLocks noGrp="1"/>
          </p:cNvSpPr>
          <p:nvPr>
            <p:ph type="body" idx="1"/>
          </p:nvPr>
        </p:nvSpPr>
        <p:spPr>
          <a:xfrm>
            <a:off x="3575050" y="204788"/>
            <a:ext cx="5111750" cy="4389835"/>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102" name="Google Shape;102;p21"/>
          <p:cNvSpPr txBox="1">
            <a:spLocks noGrp="1"/>
          </p:cNvSpPr>
          <p:nvPr>
            <p:ph type="body" idx="2"/>
          </p:nvPr>
        </p:nvSpPr>
        <p:spPr>
          <a:xfrm>
            <a:off x="457200" y="1076325"/>
            <a:ext cx="3008313" cy="3518297"/>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03" name="Google Shape;103;p21"/>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21"/>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21"/>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1792288" y="3600450"/>
            <a:ext cx="5486400" cy="42505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22"/>
          <p:cNvSpPr>
            <a:spLocks noGrp="1"/>
          </p:cNvSpPr>
          <p:nvPr>
            <p:ph type="pic" idx="2"/>
          </p:nvPr>
        </p:nvSpPr>
        <p:spPr>
          <a:xfrm>
            <a:off x="1792288" y="459581"/>
            <a:ext cx="5486400" cy="3086100"/>
          </a:xfrm>
          <a:prstGeom prst="rect">
            <a:avLst/>
          </a:prstGeom>
          <a:noFill/>
          <a:ln>
            <a:noFill/>
          </a:ln>
        </p:spPr>
      </p:sp>
      <p:sp>
        <p:nvSpPr>
          <p:cNvPr id="109" name="Google Shape;109;p22"/>
          <p:cNvSpPr txBox="1">
            <a:spLocks noGrp="1"/>
          </p:cNvSpPr>
          <p:nvPr>
            <p:ph type="body" idx="1"/>
          </p:nvPr>
        </p:nvSpPr>
        <p:spPr>
          <a:xfrm>
            <a:off x="1792288" y="4025503"/>
            <a:ext cx="5486400" cy="603647"/>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10" name="Google Shape;110;p22"/>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2"/>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23"/>
          <p:cNvSpPr txBox="1">
            <a:spLocks noGrp="1"/>
          </p:cNvSpPr>
          <p:nvPr>
            <p:ph type="body" idx="1"/>
          </p:nvPr>
        </p:nvSpPr>
        <p:spPr>
          <a:xfrm rot="5400000">
            <a:off x="2874764" y="-1217414"/>
            <a:ext cx="3394472"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16" name="Google Shape;116;p2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23"/>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2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463778" y="1371600"/>
            <a:ext cx="4388644"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1" name="Google Shape;121;p24"/>
          <p:cNvSpPr txBox="1">
            <a:spLocks noGrp="1"/>
          </p:cNvSpPr>
          <p:nvPr>
            <p:ph type="body" idx="1"/>
          </p:nvPr>
        </p:nvSpPr>
        <p:spPr>
          <a:xfrm rot="5400000">
            <a:off x="1272778" y="-609600"/>
            <a:ext cx="4388644"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22" name="Google Shape;122;p2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3" name="Google Shape;123;p24"/>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4" name="Google Shape;124;p2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www.ontario.ca/laws/statute/05a11"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t>Class Three: Access texts, reciprocity, and community building</a:t>
            </a:r>
            <a:endParaRPr/>
          </a:p>
        </p:txBody>
      </p:sp>
      <p:sp>
        <p:nvSpPr>
          <p:cNvPr id="130" name="Google Shape;130;p2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solidFill>
                  <a:schemeClr val="dk1"/>
                </a:solidFill>
              </a:rPr>
              <a:t>September 22nd, 2025</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Clr>
                <a:schemeClr val="dk1"/>
              </a:buClr>
              <a:buSzPts val="1100"/>
              <a:buFont typeface="Arial"/>
              <a:buNone/>
            </a:pPr>
            <a:r>
              <a:rPr lang="en" sz="1800" b="1"/>
              <a:t>Now, let’s look at part of Tangled Art + Disability’s access statement:</a:t>
            </a:r>
            <a:endParaRPr sz="1800" b="1"/>
          </a:p>
        </p:txBody>
      </p:sp>
      <p:sp>
        <p:nvSpPr>
          <p:cNvPr id="184" name="Google Shape;184;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457200" lvl="0" indent="0" algn="l" rtl="0">
              <a:lnSpc>
                <a:spcPct val="115000"/>
              </a:lnSpc>
              <a:spcBef>
                <a:spcPts val="0"/>
              </a:spcBef>
              <a:spcAft>
                <a:spcPts val="0"/>
              </a:spcAft>
              <a:buClr>
                <a:schemeClr val="dk1"/>
              </a:buClr>
              <a:buSzPts val="1100"/>
              <a:buFont typeface="Arial"/>
              <a:buNone/>
            </a:pPr>
            <a:r>
              <a:rPr lang="en">
                <a:solidFill>
                  <a:schemeClr val="dk1"/>
                </a:solidFill>
              </a:rPr>
              <a:t>“It starts with love. For this planet and for each other. Access is love. Historically, Disability and Deafness are typically represented as a ‘problem’ in need of a cure, rehabilitation, or charity. From the historic harms of Outsider Art to the lack of representation in museums today, the common cultural narrative is that disability is a personal failing. Disability Arts, however, tells stories of a different flavour.”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Brief group discussion</a:t>
            </a:r>
            <a:endParaRPr b="1"/>
          </a:p>
        </p:txBody>
      </p:sp>
      <p:sp>
        <p:nvSpPr>
          <p:cNvPr id="190" name="Google Shape;190;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17500" algn="l" rtl="0">
              <a:lnSpc>
                <a:spcPct val="115000"/>
              </a:lnSpc>
              <a:spcBef>
                <a:spcPts val="0"/>
              </a:spcBef>
              <a:spcAft>
                <a:spcPts val="0"/>
              </a:spcAft>
              <a:buClr>
                <a:schemeClr val="dk1"/>
              </a:buClr>
              <a:buSzPts val="1400"/>
              <a:buChar char="●"/>
            </a:pPr>
            <a:r>
              <a:rPr lang="en" sz="1400">
                <a:solidFill>
                  <a:schemeClr val="dk1"/>
                </a:solidFill>
              </a:rPr>
              <a:t>Do any keywords or passages stand out to you?</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What connections are they making to other bodies of knowledge? How are they connected to these bodies of knowledge?</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Where are they locating disability “expertise”?</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How is disability and accessibility described and through which knowledge framework? For example, the medical model, the individual model, as a problem to be addressed through legislation, as a vital intersectional identity?</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Who is the imagined or intended audience?</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What is the overall story of disability and access is this organization telling through this access text?</a:t>
            </a:r>
            <a:endParaRP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Thinking with and between these statements</a:t>
            </a:r>
            <a:endParaRPr b="1"/>
          </a:p>
        </p:txBody>
      </p:sp>
      <p:sp>
        <p:nvSpPr>
          <p:cNvPr id="196" name="Google Shape;196;p3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914400" lvl="0" indent="-330200" algn="l" rtl="0">
              <a:lnSpc>
                <a:spcPct val="115000"/>
              </a:lnSpc>
              <a:spcBef>
                <a:spcPts val="0"/>
              </a:spcBef>
              <a:spcAft>
                <a:spcPts val="0"/>
              </a:spcAft>
              <a:buClr>
                <a:schemeClr val="dk1"/>
              </a:buClr>
              <a:buSzPts val="1600"/>
              <a:buChar char="●"/>
            </a:pPr>
            <a:r>
              <a:rPr lang="en" sz="1600">
                <a:solidFill>
                  <a:schemeClr val="dk1"/>
                </a:solidFill>
              </a:rPr>
              <a:t>How do these accessibility statements make you feel? </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 sz="1600">
                <a:solidFill>
                  <a:schemeClr val="dk1"/>
                </a:solidFill>
              </a:rPr>
              <a:t>What sort of story do they introduce about disability and accessibility? </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 sz="1600">
                <a:solidFill>
                  <a:schemeClr val="dk1"/>
                </a:solidFill>
              </a:rPr>
              <a:t>What differences struck you between the two? Did you feel anything was missing from either? </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 sz="1600">
                <a:solidFill>
                  <a:schemeClr val="dk1"/>
                </a:solidFill>
              </a:rPr>
              <a:t>What practices do one (or both) propose about</a:t>
            </a:r>
            <a:r>
              <a:rPr lang="en" sz="1600" i="1">
                <a:solidFill>
                  <a:schemeClr val="dk1"/>
                </a:solidFill>
              </a:rPr>
              <a:t> enacting access</a:t>
            </a:r>
            <a:r>
              <a:rPr lang="en" sz="1600">
                <a:solidFill>
                  <a:schemeClr val="dk1"/>
                </a:solidFill>
              </a:rPr>
              <a:t>?</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 sz="1600">
                <a:solidFill>
                  <a:schemeClr val="dk1"/>
                </a:solidFill>
              </a:rPr>
              <a:t>What differences (or similarities) do you notice between them?</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 sz="1600">
                <a:solidFill>
                  <a:schemeClr val="dk1"/>
                </a:solidFill>
              </a:rPr>
              <a:t>What kinds of language or context would you want to read in an access text? What words might highlight a critical access or disability justice approach?</a:t>
            </a:r>
            <a:endParaRPr sz="1600">
              <a:solidFill>
                <a:schemeClr val="dk1"/>
              </a:solidFill>
            </a:endParaRPr>
          </a:p>
          <a:p>
            <a:pPr marL="914400" lvl="0" indent="-330200" algn="l" rtl="0">
              <a:lnSpc>
                <a:spcPct val="115000"/>
              </a:lnSpc>
              <a:spcBef>
                <a:spcPts val="1000"/>
              </a:spcBef>
              <a:spcAft>
                <a:spcPts val="0"/>
              </a:spcAft>
              <a:buClr>
                <a:schemeClr val="dk1"/>
              </a:buClr>
              <a:buSzPts val="1600"/>
              <a:buChar char="●"/>
            </a:pPr>
            <a:r>
              <a:rPr lang="en" sz="1600">
                <a:solidFill>
                  <a:schemeClr val="dk1"/>
                </a:solidFill>
              </a:rPr>
              <a:t>How do you think a textual analysis of access statements could support our project of creating new and improved access plans for arts and cultural organizations?</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0"/>
              </a:spcBef>
              <a:spcAft>
                <a:spcPts val="0"/>
              </a:spcAft>
              <a:buClr>
                <a:schemeClr val="dk1"/>
              </a:buClr>
              <a:buSzPct val="41509"/>
              <a:buFont typeface="Arial"/>
              <a:buNone/>
            </a:pPr>
            <a:r>
              <a:rPr lang="en" sz="2650" b="1"/>
              <a:t>In-class or Discord Activity: Creating Access Texts</a:t>
            </a:r>
            <a:endParaRPr sz="2650" b="1"/>
          </a:p>
          <a:p>
            <a:pPr marL="0" lvl="0" indent="0" algn="l" rtl="0">
              <a:spcBef>
                <a:spcPts val="0"/>
              </a:spcBef>
              <a:spcAft>
                <a:spcPts val="0"/>
              </a:spcAft>
              <a:buNone/>
            </a:pPr>
            <a:endParaRPr b="1"/>
          </a:p>
        </p:txBody>
      </p:sp>
      <p:sp>
        <p:nvSpPr>
          <p:cNvPr id="202" name="Google Shape;202;p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lnSpc>
                <a:spcPct val="115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15000"/>
              </a:lnSpc>
              <a:spcBef>
                <a:spcPts val="0"/>
              </a:spcBef>
              <a:spcAft>
                <a:spcPts val="0"/>
              </a:spcAft>
              <a:buClr>
                <a:schemeClr val="dk1"/>
              </a:buClr>
              <a:buSzPct val="78571"/>
              <a:buFont typeface="Arial"/>
              <a:buNone/>
            </a:pPr>
            <a:r>
              <a:rPr lang="en" sz="1400">
                <a:solidFill>
                  <a:schemeClr val="dk1"/>
                </a:solidFill>
              </a:rPr>
              <a:t>In this activity, we are going to practice creating access texts that reflect specific orientations of access and prefigure access practices that are shaped by this orientation.</a:t>
            </a:r>
            <a:endParaRPr sz="1400">
              <a:solidFill>
                <a:schemeClr val="dk1"/>
              </a:solidFill>
            </a:endParaRPr>
          </a:p>
          <a:p>
            <a:pPr marL="0" lvl="0" indent="0" algn="l" rtl="0">
              <a:lnSpc>
                <a:spcPct val="115000"/>
              </a:lnSpc>
              <a:spcBef>
                <a:spcPts val="0"/>
              </a:spcBef>
              <a:spcAft>
                <a:spcPts val="0"/>
              </a:spcAft>
              <a:buClr>
                <a:schemeClr val="dk1"/>
              </a:buClr>
              <a:buSzPct val="78571"/>
              <a:buFont typeface="Arial"/>
              <a:buNone/>
            </a:pPr>
            <a:endParaRPr sz="1400" b="1">
              <a:solidFill>
                <a:schemeClr val="dk1"/>
              </a:solidFill>
            </a:endParaRPr>
          </a:p>
          <a:p>
            <a:pPr marL="457200" lvl="0" indent="-310832" algn="l" rtl="0">
              <a:lnSpc>
                <a:spcPct val="115000"/>
              </a:lnSpc>
              <a:spcBef>
                <a:spcPts val="0"/>
              </a:spcBef>
              <a:spcAft>
                <a:spcPts val="0"/>
              </a:spcAft>
              <a:buClr>
                <a:schemeClr val="dk1"/>
              </a:buClr>
              <a:buSzPct val="100000"/>
              <a:buAutoNum type="arabicPeriod"/>
            </a:pPr>
            <a:r>
              <a:rPr lang="en" sz="1400" b="1">
                <a:solidFill>
                  <a:schemeClr val="dk1"/>
                </a:solidFill>
              </a:rPr>
              <a:t>Choose an understanding of access to work with:</a:t>
            </a:r>
            <a:endParaRPr sz="1400" b="1">
              <a:solidFill>
                <a:schemeClr val="dk1"/>
              </a:solidFill>
            </a:endParaRPr>
          </a:p>
          <a:p>
            <a:pPr marL="0" lvl="0" indent="0" algn="l" rtl="0">
              <a:lnSpc>
                <a:spcPct val="115000"/>
              </a:lnSpc>
              <a:spcBef>
                <a:spcPts val="0"/>
              </a:spcBef>
              <a:spcAft>
                <a:spcPts val="0"/>
              </a:spcAft>
              <a:buClr>
                <a:schemeClr val="dk1"/>
              </a:buClr>
              <a:buSzPct val="78571"/>
              <a:buFont typeface="Arial"/>
              <a:buNone/>
            </a:pPr>
            <a:r>
              <a:rPr lang="en" sz="1400">
                <a:solidFill>
                  <a:schemeClr val="dk1"/>
                </a:solidFill>
              </a:rPr>
              <a:t>Working in small groups, please choose an understanding of access to work with. You can either choose from the list below or co-create your own:</a:t>
            </a:r>
            <a:endParaRPr sz="1400">
              <a:solidFill>
                <a:schemeClr val="dk1"/>
              </a:solidFill>
            </a:endParaRPr>
          </a:p>
          <a:p>
            <a:pPr marL="0" lvl="0" indent="0" algn="l" rtl="0">
              <a:lnSpc>
                <a:spcPct val="115000"/>
              </a:lnSpc>
              <a:spcBef>
                <a:spcPts val="0"/>
              </a:spcBef>
              <a:spcAft>
                <a:spcPts val="0"/>
              </a:spcAft>
              <a:buClr>
                <a:schemeClr val="dk1"/>
              </a:buClr>
              <a:buSzPct val="78571"/>
              <a:buFont typeface="Arial"/>
              <a:buNone/>
            </a:pP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Open Access (Papalia)</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Acces(sens)ibility (Jimmy)</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 as communal care</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 as crip wisdom and innovation (you could draw on Hamraie and Fritsch’s concept of crip technoscience for this)</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 as relational and emergent</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 as anti-assimilationist justice </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 as cultural practice</a:t>
            </a:r>
            <a:endParaRPr sz="1400">
              <a:solidFill>
                <a:schemeClr val="dk1"/>
              </a:solidFill>
            </a:endParaRPr>
          </a:p>
          <a:p>
            <a:pPr marL="457200" lvl="0" indent="-310832" algn="l" rtl="0">
              <a:lnSpc>
                <a:spcPct val="115000"/>
              </a:lnSpc>
              <a:spcBef>
                <a:spcPts val="0"/>
              </a:spcBef>
              <a:spcAft>
                <a:spcPts val="0"/>
              </a:spcAft>
              <a:buClr>
                <a:schemeClr val="dk1"/>
              </a:buClr>
              <a:buSzPct val="100000"/>
              <a:buChar char="●"/>
            </a:pPr>
            <a:r>
              <a:rPr lang="en" sz="1400">
                <a:solidFill>
                  <a:schemeClr val="dk1"/>
                </a:solidFill>
              </a:rPr>
              <a:t>Access as resistance</a:t>
            </a:r>
            <a:endParaRPr sz="14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8"/>
          <p:cNvSpPr txBox="1">
            <a:spLocks noGrp="1"/>
          </p:cNvSpPr>
          <p:nvPr>
            <p:ph type="ctrTitle"/>
          </p:nvPr>
        </p:nvSpPr>
        <p:spPr>
          <a:xfrm>
            <a:off x="685800" y="1597819"/>
            <a:ext cx="7772400" cy="1102519"/>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5B"/>
              </a:buClr>
              <a:buSzPct val="100000"/>
              <a:buFont typeface="Calibri"/>
              <a:buNone/>
            </a:pPr>
            <a:r>
              <a:rPr lang="en">
                <a:latin typeface="Arial"/>
                <a:ea typeface="Arial"/>
                <a:cs typeface="Arial"/>
                <a:sym typeface="Arial"/>
              </a:rPr>
              <a:t>The Accessibility for Ontarians with Disabilities Act (AODA)</a:t>
            </a:r>
            <a:endParaRPr>
              <a:latin typeface="Arial"/>
              <a:ea typeface="Arial"/>
              <a:cs typeface="Arial"/>
              <a:sym typeface="Arial"/>
            </a:endParaRPr>
          </a:p>
        </p:txBody>
      </p:sp>
      <p:sp>
        <p:nvSpPr>
          <p:cNvPr id="208" name="Google Shape;208;p38"/>
          <p:cNvSpPr txBox="1">
            <a:spLocks noGrp="1"/>
          </p:cNvSpPr>
          <p:nvPr>
            <p:ph type="subTitle" idx="1"/>
          </p:nvPr>
        </p:nvSpPr>
        <p:spPr>
          <a:xfrm>
            <a:off x="1371600" y="2914650"/>
            <a:ext cx="6400800" cy="131445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00205B"/>
              </a:buClr>
              <a:buSzPts val="3200"/>
              <a:buNone/>
            </a:pPr>
            <a:r>
              <a:rPr lang="en">
                <a:solidFill>
                  <a:schemeClr val="dk1"/>
                </a:solidFill>
                <a:latin typeface="Arial"/>
                <a:ea typeface="Arial"/>
                <a:cs typeface="Arial"/>
                <a:sym typeface="Arial"/>
              </a:rPr>
              <a:t>Overview &amp; Implications for Cultural Organizations</a:t>
            </a:r>
            <a:endParaRPr>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9"/>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Learning Objectives</a:t>
            </a:r>
            <a:endParaRPr>
              <a:latin typeface="Arial"/>
              <a:ea typeface="Arial"/>
              <a:cs typeface="Arial"/>
              <a:sym typeface="Arial"/>
            </a:endParaRPr>
          </a:p>
        </p:txBody>
      </p:sp>
      <p:sp>
        <p:nvSpPr>
          <p:cNvPr id="214" name="Google Shape;214;p39"/>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solidFill>
                <a:schemeClr val="dk1"/>
              </a:solidFill>
              <a:latin typeface="Arial"/>
              <a:ea typeface="Arial"/>
              <a:cs typeface="Arial"/>
              <a:sym typeface="Arial"/>
            </a:endParaRPr>
          </a:p>
          <a:p>
            <a:pPr marL="342900" lvl="0" indent="-342900" algn="l" rtl="0">
              <a:spcBef>
                <a:spcPts val="360"/>
              </a:spcBef>
              <a:spcAft>
                <a:spcPts val="0"/>
              </a:spcAft>
              <a:buClr>
                <a:srgbClr val="000000"/>
              </a:buClr>
              <a:buSzPts val="1800"/>
              <a:buChar char="•"/>
            </a:pPr>
            <a:r>
              <a:rPr lang="en" sz="1800">
                <a:solidFill>
                  <a:srgbClr val="000000"/>
                </a:solidFill>
                <a:latin typeface="Arial"/>
                <a:ea typeface="Arial"/>
                <a:cs typeface="Arial"/>
                <a:sym typeface="Arial"/>
              </a:rPr>
              <a:t>Understand AODA legislation and its impact on cultural organizations.</a:t>
            </a:r>
            <a:endParaRPr>
              <a:latin typeface="Arial"/>
              <a:ea typeface="Arial"/>
              <a:cs typeface="Arial"/>
              <a:sym typeface="Arial"/>
            </a:endParaRPr>
          </a:p>
          <a:p>
            <a:pPr marL="342900" lvl="0" indent="-342900" algn="l" rtl="0">
              <a:spcBef>
                <a:spcPts val="360"/>
              </a:spcBef>
              <a:spcAft>
                <a:spcPts val="0"/>
              </a:spcAft>
              <a:buClr>
                <a:srgbClr val="000000"/>
              </a:buClr>
              <a:buSzPts val="1800"/>
              <a:buChar char="•"/>
            </a:pPr>
            <a:r>
              <a:rPr lang="en" sz="1800">
                <a:solidFill>
                  <a:srgbClr val="000000"/>
                </a:solidFill>
                <a:latin typeface="Arial"/>
                <a:ea typeface="Arial"/>
                <a:cs typeface="Arial"/>
                <a:sym typeface="Arial"/>
              </a:rPr>
              <a:t>Examine how AODA defines and enforces accessibility.</a:t>
            </a:r>
            <a:endParaRPr>
              <a:latin typeface="Arial"/>
              <a:ea typeface="Arial"/>
              <a:cs typeface="Arial"/>
              <a:sym typeface="Arial"/>
            </a:endParaRPr>
          </a:p>
          <a:p>
            <a:pPr marL="342900" lvl="0" indent="-342900" algn="l" rtl="0">
              <a:spcBef>
                <a:spcPts val="360"/>
              </a:spcBef>
              <a:spcAft>
                <a:spcPts val="0"/>
              </a:spcAft>
              <a:buClr>
                <a:srgbClr val="000000"/>
              </a:buClr>
              <a:buSzPts val="1800"/>
              <a:buChar char="•"/>
            </a:pPr>
            <a:r>
              <a:rPr lang="en" sz="1800">
                <a:solidFill>
                  <a:srgbClr val="000000"/>
                </a:solidFill>
                <a:latin typeface="Arial"/>
                <a:ea typeface="Arial"/>
                <a:cs typeface="Arial"/>
                <a:sym typeface="Arial"/>
              </a:rPr>
              <a:t>Contrast AODA with disability justice and cultural accessibility frameworks.</a:t>
            </a:r>
            <a:endParaRPr sz="1800">
              <a:solidFill>
                <a:srgbClr val="000000"/>
              </a:solidFill>
              <a:latin typeface="Arial"/>
              <a:ea typeface="Arial"/>
              <a:cs typeface="Arial"/>
              <a:sym typeface="Arial"/>
            </a:endParaRPr>
          </a:p>
          <a:p>
            <a:pPr marL="0" lvl="0" indent="0" algn="l" rtl="0">
              <a:spcBef>
                <a:spcPts val="360"/>
              </a:spcBef>
              <a:spcAft>
                <a:spcPts val="0"/>
              </a:spcAft>
              <a:buNone/>
            </a:pPr>
            <a:endParaRPr sz="1800">
              <a:solidFill>
                <a:srgbClr val="000000"/>
              </a:solidFill>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 sz="1800">
                <a:latin typeface="Arial"/>
                <a:ea typeface="Arial"/>
                <a:cs typeface="Arial"/>
                <a:sym typeface="Arial"/>
              </a:rPr>
              <a:t>Resource link: </a:t>
            </a:r>
            <a:r>
              <a:rPr lang="en" sz="1800" u="sng">
                <a:solidFill>
                  <a:srgbClr val="1155CC"/>
                </a:solidFill>
                <a:latin typeface="Arial"/>
                <a:ea typeface="Arial"/>
                <a:cs typeface="Arial"/>
                <a:sym typeface="Arial"/>
                <a:hlinkClick r:id="rId3">
                  <a:extLst>
                    <a:ext uri="{A12FA001-AC4F-418D-AE19-62706E023703}">
                      <ahyp:hlinkClr xmlns:ahyp="http://schemas.microsoft.com/office/drawing/2018/hyperlinkcolor" val="tx"/>
                    </a:ext>
                  </a:extLst>
                </a:hlinkClick>
              </a:rPr>
              <a:t>https://www.ontario.ca/laws/statute/05a11</a:t>
            </a:r>
            <a:endParaRPr sz="1800">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40"/>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What is the AODA?</a:t>
            </a:r>
            <a:endParaRPr>
              <a:latin typeface="Arial"/>
              <a:ea typeface="Arial"/>
              <a:cs typeface="Arial"/>
              <a:sym typeface="Arial"/>
            </a:endParaRPr>
          </a:p>
        </p:txBody>
      </p:sp>
      <p:sp>
        <p:nvSpPr>
          <p:cNvPr id="220" name="Google Shape;220;p40"/>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solidFill>
                <a:schemeClr val="dk1"/>
              </a:solidFill>
              <a:latin typeface="Arial"/>
              <a:ea typeface="Arial"/>
              <a:cs typeface="Arial"/>
              <a:sym typeface="Arial"/>
            </a:endParaRPr>
          </a:p>
          <a:p>
            <a:pPr marL="342900" lvl="0" indent="-342900" algn="l" rtl="0">
              <a:spcBef>
                <a:spcPts val="360"/>
              </a:spcBef>
              <a:spcAft>
                <a:spcPts val="0"/>
              </a:spcAft>
              <a:buClr>
                <a:srgbClr val="000000"/>
              </a:buClr>
              <a:buSzPts val="1800"/>
              <a:buChar char="•"/>
            </a:pPr>
            <a:r>
              <a:rPr lang="en" sz="1800">
                <a:solidFill>
                  <a:srgbClr val="000000"/>
                </a:solidFill>
                <a:latin typeface="Arial"/>
                <a:ea typeface="Arial"/>
                <a:cs typeface="Arial"/>
                <a:sym typeface="Arial"/>
              </a:rPr>
              <a:t>Passed in 2005 to create full accessibility in Ontario by 2025.</a:t>
            </a:r>
            <a:endParaRPr>
              <a:latin typeface="Arial"/>
              <a:ea typeface="Arial"/>
              <a:cs typeface="Arial"/>
              <a:sym typeface="Arial"/>
            </a:endParaRPr>
          </a:p>
          <a:p>
            <a:pPr marL="342900" lvl="0" indent="-342900" algn="l" rtl="0">
              <a:spcBef>
                <a:spcPts val="360"/>
              </a:spcBef>
              <a:spcAft>
                <a:spcPts val="0"/>
              </a:spcAft>
              <a:buClr>
                <a:srgbClr val="000000"/>
              </a:buClr>
              <a:buSzPts val="1800"/>
              <a:buChar char="•"/>
            </a:pPr>
            <a:r>
              <a:rPr lang="en" sz="1800">
                <a:solidFill>
                  <a:srgbClr val="000000"/>
                </a:solidFill>
                <a:latin typeface="Arial"/>
                <a:ea typeface="Arial"/>
                <a:cs typeface="Arial"/>
                <a:sym typeface="Arial"/>
              </a:rPr>
              <a:t>Applies to public, private, and non-profit sectors.</a:t>
            </a:r>
            <a:endParaRPr>
              <a:latin typeface="Arial"/>
              <a:ea typeface="Arial"/>
              <a:cs typeface="Arial"/>
              <a:sym typeface="Arial"/>
            </a:endParaRPr>
          </a:p>
          <a:p>
            <a:pPr marL="342900" lvl="0" indent="-342900" algn="l" rtl="0">
              <a:spcBef>
                <a:spcPts val="360"/>
              </a:spcBef>
              <a:spcAft>
                <a:spcPts val="0"/>
              </a:spcAft>
              <a:buClr>
                <a:srgbClr val="000000"/>
              </a:buClr>
              <a:buSzPts val="1800"/>
              <a:buChar char="•"/>
            </a:pPr>
            <a:r>
              <a:rPr lang="en" sz="1800">
                <a:solidFill>
                  <a:srgbClr val="000000"/>
                </a:solidFill>
                <a:latin typeface="Arial"/>
                <a:ea typeface="Arial"/>
                <a:cs typeface="Arial"/>
                <a:sym typeface="Arial"/>
              </a:rPr>
              <a:t>Focuses on removing societal and physical barriers for disabled people.</a:t>
            </a:r>
            <a:endParaRPr>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41"/>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Key Principles</a:t>
            </a:r>
            <a:endParaRPr>
              <a:latin typeface="Arial"/>
              <a:ea typeface="Arial"/>
              <a:cs typeface="Arial"/>
              <a:sym typeface="Arial"/>
            </a:endParaRPr>
          </a:p>
        </p:txBody>
      </p:sp>
      <p:sp>
        <p:nvSpPr>
          <p:cNvPr id="226" name="Google Shape;226;p41"/>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Barrier-Free Ontario: eliminate accessibility barriers.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Universal Design: usable spaces and services for all.</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Inclusion: move beyond compliance to full participation.</a:t>
            </a:r>
            <a:endParaRPr>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42"/>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AODA Accessibility Standards</a:t>
            </a:r>
            <a:endParaRPr>
              <a:latin typeface="Arial"/>
              <a:ea typeface="Arial"/>
              <a:cs typeface="Arial"/>
              <a:sym typeface="Arial"/>
            </a:endParaRPr>
          </a:p>
        </p:txBody>
      </p:sp>
      <p:sp>
        <p:nvSpPr>
          <p:cNvPr id="232" name="Google Shape;232;p42"/>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Customer Service</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Built Environment</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Information &amp; Communications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Design of Public Spaces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Employment</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Transportation (contextual)</a:t>
            </a:r>
            <a:endParaRPr>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4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Customer Service Standard</a:t>
            </a:r>
            <a:endParaRPr>
              <a:latin typeface="Arial"/>
              <a:ea typeface="Arial"/>
              <a:cs typeface="Arial"/>
              <a:sym typeface="Arial"/>
            </a:endParaRPr>
          </a:p>
        </p:txBody>
      </p:sp>
      <p:sp>
        <p:nvSpPr>
          <p:cNvPr id="238" name="Google Shape;238;p43"/>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Accessible customer service delivery.</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Staff trained in serving people with disabilities.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Applies to museums, galleries, and cultural institutions.</a:t>
            </a:r>
            <a:endParaRPr>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Class Schedule</a:t>
            </a:r>
            <a:endParaRPr/>
          </a:p>
        </p:txBody>
      </p:sp>
      <p:sp>
        <p:nvSpPr>
          <p:cNvPr id="136" name="Google Shape;136;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Char char="●"/>
            </a:pPr>
            <a:r>
              <a:rPr lang="en">
                <a:solidFill>
                  <a:schemeClr val="dk1"/>
                </a:solidFill>
              </a:rPr>
              <a:t>Welcome and access discussion (5:00-5:15pm)</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Introduction to Access Reports (5:15-5:30pm)</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Introduction to Access Texts, with in-class activity (5:30-6:00pm)</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Break (6:00-6:15pm)</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AODA discussion, with in-class activity (6:00-6:45pm)</a:t>
            </a:r>
            <a:endParaRPr>
              <a:solidFill>
                <a:schemeClr val="dk1"/>
              </a:solidFill>
            </a:endParaRPr>
          </a:p>
          <a:p>
            <a:pPr marL="457200" lvl="0" indent="-342900" algn="l" rtl="0">
              <a:spcBef>
                <a:spcPts val="0"/>
              </a:spcBef>
              <a:spcAft>
                <a:spcPts val="0"/>
              </a:spcAft>
              <a:buClr>
                <a:schemeClr val="dk1"/>
              </a:buClr>
              <a:buSzPts val="1800"/>
              <a:buChar char="●"/>
            </a:pPr>
            <a:r>
              <a:rPr lang="en">
                <a:solidFill>
                  <a:schemeClr val="dk1"/>
                </a:solidFill>
              </a:rPr>
              <a:t>Next class: Tangled visit</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44"/>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Built Environment Standard</a:t>
            </a:r>
            <a:endParaRPr>
              <a:latin typeface="Arial"/>
              <a:ea typeface="Arial"/>
              <a:cs typeface="Arial"/>
              <a:sym typeface="Arial"/>
            </a:endParaRPr>
          </a:p>
        </p:txBody>
      </p:sp>
      <p:sp>
        <p:nvSpPr>
          <p:cNvPr id="244" name="Google Shape;244;p44"/>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Accessible buildings and public spaces.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Includes ramps, elevators, signage, accessible washrooms.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Older buildings may require retrofitting.</a:t>
            </a:r>
            <a:endParaRPr>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5"/>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5B"/>
              </a:buClr>
              <a:buSzPct val="100000"/>
              <a:buFont typeface="Calibri"/>
              <a:buNone/>
            </a:pPr>
            <a:r>
              <a:rPr lang="en">
                <a:latin typeface="Arial"/>
                <a:ea typeface="Arial"/>
                <a:cs typeface="Arial"/>
                <a:sym typeface="Arial"/>
              </a:rPr>
              <a:t>Information &amp; Communications Standard</a:t>
            </a:r>
            <a:endParaRPr>
              <a:latin typeface="Arial"/>
              <a:ea typeface="Arial"/>
              <a:cs typeface="Arial"/>
              <a:sym typeface="Arial"/>
            </a:endParaRPr>
          </a:p>
        </p:txBody>
      </p:sp>
      <p:sp>
        <p:nvSpPr>
          <p:cNvPr id="250" name="Google Shape;250;p45"/>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Accessible formats and digital communication.</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Web accessibility (WCAG compliance).</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Applies to websites, brochures, exhibition content.</a:t>
            </a:r>
            <a:endParaRPr>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46"/>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5B"/>
              </a:buClr>
              <a:buSzPct val="100000"/>
              <a:buFont typeface="Calibri"/>
              <a:buNone/>
            </a:pPr>
            <a:r>
              <a:rPr lang="en">
                <a:latin typeface="Arial"/>
                <a:ea typeface="Arial"/>
                <a:cs typeface="Arial"/>
                <a:sym typeface="Arial"/>
              </a:rPr>
              <a:t>Design of Public Spaces Standard</a:t>
            </a:r>
            <a:endParaRPr>
              <a:latin typeface="Arial"/>
              <a:ea typeface="Arial"/>
              <a:cs typeface="Arial"/>
              <a:sym typeface="Arial"/>
            </a:endParaRPr>
          </a:p>
        </p:txBody>
      </p:sp>
      <p:sp>
        <p:nvSpPr>
          <p:cNvPr id="256" name="Google Shape;256;p46"/>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Accessible parks, patios, pathways, parking.</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Applies to exterior and public gathering spaces in cultural settings.</a:t>
            </a:r>
            <a:endParaRPr>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7"/>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Employment Standard</a:t>
            </a:r>
            <a:endParaRPr>
              <a:latin typeface="Arial"/>
              <a:ea typeface="Arial"/>
              <a:cs typeface="Arial"/>
              <a:sym typeface="Arial"/>
            </a:endParaRPr>
          </a:p>
        </p:txBody>
      </p:sp>
      <p:sp>
        <p:nvSpPr>
          <p:cNvPr id="262" name="Google Shape;262;p47"/>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Accessible hiring, recruitment, and workplace accommodations.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Support policies for employees with disabilities.</a:t>
            </a:r>
            <a:endParaRPr>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48"/>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Cultural Sector &amp; AODA</a:t>
            </a:r>
            <a:endParaRPr>
              <a:latin typeface="Arial"/>
              <a:ea typeface="Arial"/>
              <a:cs typeface="Arial"/>
              <a:sym typeface="Arial"/>
            </a:endParaRPr>
          </a:p>
        </p:txBody>
      </p:sp>
      <p:sp>
        <p:nvSpPr>
          <p:cNvPr id="268" name="Google Shape;268;p48"/>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Customer engagement, physical, and digital accessibility.</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Inclusive programming (e.g., relaxed performances).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Legal compliance + proactive inclusive practices.</a:t>
            </a:r>
            <a:endParaRPr>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9"/>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AODA as Access Text</a:t>
            </a:r>
            <a:endParaRPr>
              <a:latin typeface="Arial"/>
              <a:ea typeface="Arial"/>
              <a:cs typeface="Arial"/>
              <a:sym typeface="Arial"/>
            </a:endParaRPr>
          </a:p>
        </p:txBody>
      </p:sp>
      <p:sp>
        <p:nvSpPr>
          <p:cNvPr id="274" name="Google Shape;274;p49"/>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AODA defines how concepts like 'disability' and 'duty to accommodate' are framed.</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Shapes access practices through legislative discourse.</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Encourages discussion of values behind access work.</a:t>
            </a:r>
            <a:endParaRPr>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50"/>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5B"/>
              </a:buClr>
              <a:buSzPts val="4400"/>
              <a:buFont typeface="Calibri"/>
              <a:buNone/>
            </a:pPr>
            <a:r>
              <a:rPr lang="en">
                <a:latin typeface="Arial"/>
                <a:ea typeface="Arial"/>
                <a:cs typeface="Arial"/>
                <a:sym typeface="Arial"/>
              </a:rPr>
              <a:t>Small Group Discussion</a:t>
            </a:r>
            <a:endParaRPr>
              <a:latin typeface="Arial"/>
              <a:ea typeface="Arial"/>
              <a:cs typeface="Arial"/>
              <a:sym typeface="Arial"/>
            </a:endParaRPr>
          </a:p>
        </p:txBody>
      </p:sp>
      <p:sp>
        <p:nvSpPr>
          <p:cNvPr id="280" name="Google Shape;280;p50"/>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normAutofit/>
          </a:bodyPr>
          <a:lstStyle/>
          <a:p>
            <a:pPr marL="342900" lvl="0" indent="-139700" algn="l" rtl="0">
              <a:spcBef>
                <a:spcPts val="0"/>
              </a:spcBef>
              <a:spcAft>
                <a:spcPts val="0"/>
              </a:spcAft>
              <a:buClr>
                <a:schemeClr val="dk1"/>
              </a:buClr>
              <a:buSzPts val="3200"/>
              <a:buNone/>
            </a:pPr>
            <a:endParaRPr sz="3200">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Analyze language in AODA (e.g., 'disability', 'requirement').</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Discuss what practices this language encourages.</a:t>
            </a:r>
            <a:endParaRPr>
              <a:latin typeface="Arial"/>
              <a:ea typeface="Arial"/>
              <a:cs typeface="Arial"/>
              <a:sym typeface="Arial"/>
            </a:endParaRPr>
          </a:p>
          <a:p>
            <a:pPr marL="342900" lvl="0" indent="-342900" algn="l" rtl="0">
              <a:spcBef>
                <a:spcPts val="360"/>
              </a:spcBef>
              <a:spcAft>
                <a:spcPts val="0"/>
              </a:spcAft>
              <a:buSzPts val="1800"/>
              <a:buChar char="•"/>
            </a:pPr>
            <a:r>
              <a:rPr lang="en" sz="1800">
                <a:latin typeface="Arial"/>
                <a:ea typeface="Arial"/>
                <a:cs typeface="Arial"/>
                <a:sym typeface="Arial"/>
              </a:rPr>
              <a:t>Reflect on what feels missing and what a justice-based alternative might be.</a:t>
            </a:r>
            <a:endParaRPr>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Welcome and access discussion	</a:t>
            </a:r>
            <a:endParaRPr/>
          </a:p>
        </p:txBody>
      </p:sp>
      <p:sp>
        <p:nvSpPr>
          <p:cNvPr id="142" name="Google Shape;142;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r>
              <a:rPr lang="en">
                <a:solidFill>
                  <a:schemeClr val="dk1"/>
                </a:solidFill>
              </a:rPr>
              <a:t>How are the transcripts/live captions/live note-taking working for you?</a:t>
            </a:r>
            <a:endParaRPr>
              <a:solidFill>
                <a:schemeClr val="dk1"/>
              </a:solidFill>
            </a:endParaRPr>
          </a:p>
          <a:p>
            <a:pPr marL="0" lvl="0" indent="0" algn="l" rtl="0">
              <a:spcBef>
                <a:spcPts val="1200"/>
              </a:spcBef>
              <a:spcAft>
                <a:spcPts val="0"/>
              </a:spcAft>
              <a:buNone/>
            </a:pPr>
            <a:r>
              <a:rPr lang="en">
                <a:solidFill>
                  <a:schemeClr val="dk1"/>
                </a:solidFill>
              </a:rPr>
              <a:t>Do you have any other access needs to bring into the fold?</a:t>
            </a:r>
            <a:endParaRPr>
              <a:solidFill>
                <a:schemeClr val="dk1"/>
              </a:solidFill>
            </a:endParaRPr>
          </a:p>
          <a:p>
            <a:pPr marL="0" lvl="0" indent="0" algn="l" rtl="0">
              <a:spcBef>
                <a:spcPts val="1200"/>
              </a:spcBef>
              <a:spcAft>
                <a:spcPts val="1200"/>
              </a:spcAft>
              <a:buNone/>
            </a:pP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Introduction to Access reports</a:t>
            </a:r>
            <a:endParaRPr/>
          </a:p>
        </p:txBody>
      </p:sp>
      <p:sp>
        <p:nvSpPr>
          <p:cNvPr id="148" name="Google Shape;148;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dk1"/>
                </a:solidFill>
              </a:rPr>
              <a:t>Components: </a:t>
            </a:r>
            <a:endParaRPr>
              <a:solidFill>
                <a:schemeClr val="dk1"/>
              </a:solidFill>
            </a:endParaRPr>
          </a:p>
          <a:p>
            <a:pPr marL="0" lvl="0" indent="0" algn="l" rtl="0">
              <a:spcBef>
                <a:spcPts val="1200"/>
              </a:spcBef>
              <a:spcAft>
                <a:spcPts val="0"/>
              </a:spcAft>
              <a:buNone/>
            </a:pPr>
            <a:r>
              <a:rPr lang="en">
                <a:solidFill>
                  <a:schemeClr val="dk1"/>
                </a:solidFill>
              </a:rPr>
              <a:t>-Context and background</a:t>
            </a:r>
            <a:endParaRPr>
              <a:solidFill>
                <a:schemeClr val="dk1"/>
              </a:solidFill>
            </a:endParaRPr>
          </a:p>
          <a:p>
            <a:pPr marL="0" lvl="0" indent="0" algn="l" rtl="0">
              <a:spcBef>
                <a:spcPts val="1200"/>
              </a:spcBef>
              <a:spcAft>
                <a:spcPts val="0"/>
              </a:spcAft>
              <a:buNone/>
            </a:pPr>
            <a:r>
              <a:rPr lang="en">
                <a:solidFill>
                  <a:schemeClr val="dk1"/>
                </a:solidFill>
              </a:rPr>
              <a:t>-Organizational understanding of access</a:t>
            </a:r>
            <a:endParaRPr>
              <a:solidFill>
                <a:schemeClr val="dk1"/>
              </a:solidFill>
            </a:endParaRPr>
          </a:p>
          <a:p>
            <a:pPr marL="0" lvl="0" indent="0" algn="l" rtl="0">
              <a:spcBef>
                <a:spcPts val="1200"/>
              </a:spcBef>
              <a:spcAft>
                <a:spcPts val="0"/>
              </a:spcAft>
              <a:buNone/>
            </a:pPr>
            <a:r>
              <a:rPr lang="en">
                <a:solidFill>
                  <a:schemeClr val="dk1"/>
                </a:solidFill>
              </a:rPr>
              <a:t>-Access practices and access gaps broken down into sections</a:t>
            </a:r>
            <a:endParaRPr>
              <a:solidFill>
                <a:schemeClr val="dk1"/>
              </a:solidFill>
            </a:endParaRPr>
          </a:p>
          <a:p>
            <a:pPr marL="0" lvl="0" indent="0" algn="l" rtl="0">
              <a:spcBef>
                <a:spcPts val="1200"/>
              </a:spcBef>
              <a:spcAft>
                <a:spcPts val="0"/>
              </a:spcAft>
              <a:buNone/>
            </a:pPr>
            <a:r>
              <a:rPr lang="en">
                <a:solidFill>
                  <a:schemeClr val="dk1"/>
                </a:solidFill>
              </a:rPr>
              <a:t>-Recommendations</a:t>
            </a:r>
            <a:endParaRPr>
              <a:solidFill>
                <a:schemeClr val="dk1"/>
              </a:solidFill>
            </a:endParaRPr>
          </a:p>
          <a:p>
            <a:pPr marL="0" lvl="0" indent="0" algn="l" rtl="0">
              <a:spcBef>
                <a:spcPts val="1200"/>
              </a:spcBef>
              <a:spcAft>
                <a:spcPts val="1200"/>
              </a:spcAft>
              <a:buNone/>
            </a:pPr>
            <a:r>
              <a:rPr lang="en">
                <a:solidFill>
                  <a:schemeClr val="dk1"/>
                </a:solidFill>
              </a:rPr>
              <a:t>-Suggestions for areas of focus</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Introduction to Access Plans</a:t>
            </a:r>
            <a:endParaRPr/>
          </a:p>
        </p:txBody>
      </p:sp>
      <p:sp>
        <p:nvSpPr>
          <p:cNvPr id="154" name="Google Shape;154;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dk1"/>
                </a:solidFill>
              </a:rPr>
              <a:t>-How they were created</a:t>
            </a:r>
            <a:endParaRPr>
              <a:solidFill>
                <a:schemeClr val="dk1"/>
              </a:solidFill>
            </a:endParaRPr>
          </a:p>
          <a:p>
            <a:pPr marL="0" lvl="0" indent="0" algn="l" rtl="0">
              <a:spcBef>
                <a:spcPts val="1200"/>
              </a:spcBef>
              <a:spcAft>
                <a:spcPts val="0"/>
              </a:spcAft>
              <a:buNone/>
            </a:pPr>
            <a:r>
              <a:rPr lang="en">
                <a:solidFill>
                  <a:schemeClr val="dk1"/>
                </a:solidFill>
              </a:rPr>
              <a:t>-How they will guide your work</a:t>
            </a:r>
            <a:endParaRPr>
              <a:solidFill>
                <a:schemeClr val="dk1"/>
              </a:solidFill>
            </a:endParaRPr>
          </a:p>
          <a:p>
            <a:pPr marL="0" lvl="0" indent="0" algn="l" rtl="0">
              <a:spcBef>
                <a:spcPts val="1200"/>
              </a:spcBef>
              <a:spcAft>
                <a:spcPts val="0"/>
              </a:spcAft>
              <a:buNone/>
            </a:pPr>
            <a:r>
              <a:rPr lang="en">
                <a:solidFill>
                  <a:schemeClr val="dk1"/>
                </a:solidFill>
              </a:rPr>
              <a:t>-Invitation to contribute</a:t>
            </a:r>
            <a:endParaRPr>
              <a:solidFill>
                <a:schemeClr val="dk1"/>
              </a:solidFill>
            </a:endParaRPr>
          </a:p>
          <a:p>
            <a:pPr marL="0" lvl="0" indent="0" algn="l" rtl="0">
              <a:spcBef>
                <a:spcPts val="1200"/>
              </a:spcBef>
              <a:spcAft>
                <a:spcPts val="1200"/>
              </a:spcAft>
              <a:buNone/>
            </a:pPr>
            <a:r>
              <a:rPr lang="en">
                <a:solidFill>
                  <a:schemeClr val="dk1"/>
                </a:solidFill>
              </a:rPr>
              <a:t>-Next steps</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Introduction to Access Texts</a:t>
            </a:r>
            <a:endParaRPr/>
          </a:p>
        </p:txBody>
      </p:sp>
      <p:sp>
        <p:nvSpPr>
          <p:cNvPr id="160" name="Google Shape;160;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dk1"/>
                </a:solidFill>
              </a:rPr>
              <a:t>Learning objectives:</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By the end of this module, you will: </a:t>
            </a:r>
            <a:endParaRPr>
              <a:solidFill>
                <a:schemeClr val="dk1"/>
              </a:solidFill>
            </a:endParaRPr>
          </a:p>
          <a:p>
            <a:pPr marL="457200" lvl="0" indent="-342900" algn="l" rtl="0">
              <a:lnSpc>
                <a:spcPct val="115000"/>
              </a:lnSpc>
              <a:spcBef>
                <a:spcPts val="0"/>
              </a:spcBef>
              <a:spcAft>
                <a:spcPts val="0"/>
              </a:spcAft>
              <a:buClr>
                <a:schemeClr val="dk1"/>
              </a:buClr>
              <a:buSzPts val="1800"/>
              <a:buFont typeface="Arial"/>
              <a:buChar char="●"/>
            </a:pPr>
            <a:r>
              <a:rPr lang="en">
                <a:solidFill>
                  <a:schemeClr val="dk1"/>
                </a:solidFill>
              </a:rPr>
              <a:t>Have a good understanding of access texts and their organizational function</a:t>
            </a:r>
            <a:endParaRPr>
              <a:solidFill>
                <a:schemeClr val="dk1"/>
              </a:solidFill>
            </a:endParaRPr>
          </a:p>
          <a:p>
            <a:pPr marL="457200" lvl="0" indent="-342900" algn="l" rtl="0">
              <a:lnSpc>
                <a:spcPct val="115000"/>
              </a:lnSpc>
              <a:spcBef>
                <a:spcPts val="0"/>
              </a:spcBef>
              <a:spcAft>
                <a:spcPts val="0"/>
              </a:spcAft>
              <a:buClr>
                <a:schemeClr val="dk1"/>
              </a:buClr>
              <a:buSzPts val="1800"/>
              <a:buFont typeface="Arial"/>
              <a:buChar char="●"/>
            </a:pPr>
            <a:r>
              <a:rPr lang="en">
                <a:solidFill>
                  <a:schemeClr val="dk1"/>
                </a:solidFill>
              </a:rPr>
              <a:t>Have a good understanding of why we are focusing on access texts in this project </a:t>
            </a:r>
            <a:endParaRPr>
              <a:solidFill>
                <a:schemeClr val="dk1"/>
              </a:solidFill>
            </a:endParaRPr>
          </a:p>
          <a:p>
            <a:pPr marL="457200" lvl="0" indent="-342900" algn="l" rtl="0">
              <a:lnSpc>
                <a:spcPct val="115000"/>
              </a:lnSpc>
              <a:spcBef>
                <a:spcPts val="0"/>
              </a:spcBef>
              <a:spcAft>
                <a:spcPts val="0"/>
              </a:spcAft>
              <a:buClr>
                <a:schemeClr val="dk1"/>
              </a:buClr>
              <a:buSzPts val="1800"/>
              <a:buFont typeface="Arial"/>
              <a:buChar char="●"/>
            </a:pPr>
            <a:r>
              <a:rPr lang="en">
                <a:solidFill>
                  <a:schemeClr val="dk1"/>
                </a:solidFill>
              </a:rPr>
              <a:t>Be introduced to access texts written through different access frameworks and crip wisdom</a:t>
            </a:r>
            <a:endParaRPr>
              <a:solidFill>
                <a:schemeClr val="dk1"/>
              </a:solidFill>
            </a:endParaRPr>
          </a:p>
          <a:p>
            <a:pPr marL="457200" lvl="0" indent="-342900" algn="l" rtl="0">
              <a:lnSpc>
                <a:spcPct val="115000"/>
              </a:lnSpc>
              <a:spcBef>
                <a:spcPts val="0"/>
              </a:spcBef>
              <a:spcAft>
                <a:spcPts val="0"/>
              </a:spcAft>
              <a:buClr>
                <a:schemeClr val="dk1"/>
              </a:buClr>
              <a:buSzPts val="1800"/>
              <a:buFont typeface="Arial"/>
              <a:buChar char="●"/>
            </a:pPr>
            <a:r>
              <a:rPr lang="en">
                <a:solidFill>
                  <a:schemeClr val="dk1"/>
                </a:solidFill>
              </a:rPr>
              <a:t>Be able to critically analyze access texts</a:t>
            </a:r>
            <a:endParaRPr>
              <a:solidFill>
                <a:schemeClr val="dk1"/>
              </a:solidFill>
            </a:endParaRPr>
          </a:p>
          <a:p>
            <a:pPr marL="457200" lvl="0" indent="-342900" algn="l" rtl="0">
              <a:lnSpc>
                <a:spcPct val="115000"/>
              </a:lnSpc>
              <a:spcBef>
                <a:spcPts val="0"/>
              </a:spcBef>
              <a:spcAft>
                <a:spcPts val="0"/>
              </a:spcAft>
              <a:buClr>
                <a:schemeClr val="dk1"/>
              </a:buClr>
              <a:buSzPts val="1800"/>
              <a:buFont typeface="Arial"/>
              <a:buChar char="●"/>
            </a:pPr>
            <a:r>
              <a:rPr lang="en">
                <a:solidFill>
                  <a:schemeClr val="dk1"/>
                </a:solidFill>
              </a:rPr>
              <a:t>Begin writing and rewriting access texts</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Questions to ask of access texts</a:t>
            </a:r>
            <a:endParaRPr/>
          </a:p>
        </p:txBody>
      </p:sp>
      <p:sp>
        <p:nvSpPr>
          <p:cNvPr id="166" name="Google Shape;166;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en">
                <a:solidFill>
                  <a:schemeClr val="dk1"/>
                </a:solidFill>
              </a:rPr>
              <a:t>Can anyone name an access tex? Why are access texts important? </a:t>
            </a: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rPr>
              <a:t> What are some other questions you could ask?</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Clr>
                <a:schemeClr val="dk1"/>
              </a:buClr>
              <a:buSzPts val="1100"/>
              <a:buFont typeface="Arial"/>
              <a:buNone/>
            </a:pPr>
            <a:r>
              <a:rPr lang="en" sz="1800"/>
              <a:t>The first access text is from the National Ballet of Canada:</a:t>
            </a:r>
            <a:endParaRPr sz="1800"/>
          </a:p>
        </p:txBody>
      </p:sp>
      <p:sp>
        <p:nvSpPr>
          <p:cNvPr id="172" name="Google Shape;172;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Clr>
                <a:schemeClr val="dk1"/>
              </a:buClr>
              <a:buSzPts val="1100"/>
              <a:buFont typeface="Arial"/>
              <a:buNone/>
            </a:pPr>
            <a:endParaRPr sz="1100">
              <a:solidFill>
                <a:schemeClr val="dk1"/>
              </a:solidFill>
              <a:highlight>
                <a:srgbClr val="FFFF00"/>
              </a:highlight>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457200" lvl="0" indent="0" algn="l" rtl="0">
              <a:lnSpc>
                <a:spcPct val="115000"/>
              </a:lnSpc>
              <a:spcBef>
                <a:spcPts val="0"/>
              </a:spcBef>
              <a:spcAft>
                <a:spcPts val="0"/>
              </a:spcAft>
              <a:buClr>
                <a:schemeClr val="dk1"/>
              </a:buClr>
              <a:buSzPts val="1100"/>
              <a:buFont typeface="Arial"/>
              <a:buNone/>
            </a:pPr>
            <a:r>
              <a:rPr lang="en">
                <a:solidFill>
                  <a:schemeClr val="dk1"/>
                </a:solidFill>
              </a:rPr>
              <a:t>“The National Ballet of Canada is committed to providing a barrier-free environment for all persons including patrons/customers, employees, contractors, job applicants, volunteers, suppliers, and any visitors who may enter our premises, access our information, or use our services. As an organization, we will meet and support the needs of persons with disabilities in a timely manner, and as set forth in the Accessibility for Ontarians with Disabilities Act (2005) and all associated standards and regulations. The National Ballet of Canada will strive to ensure that all policies, practices, and procedures are consistent with the core principles outlined in the Act.”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Brief group discussion</a:t>
            </a:r>
            <a:endParaRPr b="1"/>
          </a:p>
        </p:txBody>
      </p:sp>
      <p:sp>
        <p:nvSpPr>
          <p:cNvPr id="178" name="Google Shape;178;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17500" algn="l" rtl="0">
              <a:lnSpc>
                <a:spcPct val="115000"/>
              </a:lnSpc>
              <a:spcBef>
                <a:spcPts val="0"/>
              </a:spcBef>
              <a:spcAft>
                <a:spcPts val="0"/>
              </a:spcAft>
              <a:buClr>
                <a:schemeClr val="dk1"/>
              </a:buClr>
              <a:buSzPts val="1400"/>
              <a:buChar char="●"/>
            </a:pPr>
            <a:r>
              <a:rPr lang="en" sz="1400">
                <a:solidFill>
                  <a:schemeClr val="dk1"/>
                </a:solidFill>
              </a:rPr>
              <a:t>Do any keywords or passages stand out to you?</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What connections are they making to other bodies of knowledge? How are they connected to these bodies of knowledge (we can think of these as “ruling relations” - systems—like laws, policies, and professional practices—that organize and coordinate how people act and think across different settings, often without them realizing it.)</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Where are they locating disability “expertise”?</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How is disability and accessibility described and through which knowledge framework? For example, the medical model, the individual model, as a problem to be addressed through legislation, as a vital intersectional identity?</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Who is the imagined or intended audience?</a:t>
            </a:r>
            <a:endParaRPr sz="1400">
              <a:solidFill>
                <a:schemeClr val="dk1"/>
              </a:solidFill>
            </a:endParaRPr>
          </a:p>
          <a:p>
            <a:pPr marL="457200" lvl="0" indent="-317500" algn="l" rtl="0">
              <a:lnSpc>
                <a:spcPct val="115000"/>
              </a:lnSpc>
              <a:spcBef>
                <a:spcPts val="0"/>
              </a:spcBef>
              <a:spcAft>
                <a:spcPts val="0"/>
              </a:spcAft>
              <a:buClr>
                <a:schemeClr val="dk1"/>
              </a:buClr>
              <a:buSzPts val="1400"/>
              <a:buChar char="●"/>
            </a:pPr>
            <a:r>
              <a:rPr lang="en" sz="1400">
                <a:solidFill>
                  <a:schemeClr val="dk1"/>
                </a:solidFill>
              </a:rPr>
              <a:t>What is the overall story of disability and access is this organization telling through this access text?</a:t>
            </a:r>
            <a:endParaRPr sz="14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1345</Words>
  <Application>Microsoft Office PowerPoint</Application>
  <PresentationFormat>On-screen Show (16:9)</PresentationFormat>
  <Paragraphs>148</Paragraphs>
  <Slides>26</Slides>
  <Notes>26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26</vt:i4>
      </vt:variant>
    </vt:vector>
  </HeadingPairs>
  <TitlesOfParts>
    <vt:vector size="30" baseType="lpstr">
      <vt:lpstr>Arial</vt:lpstr>
      <vt:lpstr>Calibri</vt:lpstr>
      <vt:lpstr>Simple Light</vt:lpstr>
      <vt:lpstr>Office Theme</vt:lpstr>
      <vt:lpstr>Class Three: Access texts, reciprocity, and community building</vt:lpstr>
      <vt:lpstr>Class Schedule</vt:lpstr>
      <vt:lpstr>Welcome and access discussion </vt:lpstr>
      <vt:lpstr>Introduction to Access reports</vt:lpstr>
      <vt:lpstr>Introduction to Access Plans</vt:lpstr>
      <vt:lpstr>Introduction to Access Texts</vt:lpstr>
      <vt:lpstr>Questions to ask of access texts</vt:lpstr>
      <vt:lpstr>The first access text is from the National Ballet of Canada:</vt:lpstr>
      <vt:lpstr>Brief group discussion</vt:lpstr>
      <vt:lpstr>Now, let’s look at part of Tangled Art + Disability’s access statement:</vt:lpstr>
      <vt:lpstr>Brief group discussion</vt:lpstr>
      <vt:lpstr>Thinking with and between these statements</vt:lpstr>
      <vt:lpstr>In-class or Discord Activity: Creating Access Texts </vt:lpstr>
      <vt:lpstr>The Accessibility for Ontarians with Disabilities Act (AODA)</vt:lpstr>
      <vt:lpstr>Learning Objectives</vt:lpstr>
      <vt:lpstr>What is the AODA?</vt:lpstr>
      <vt:lpstr>Key Principles</vt:lpstr>
      <vt:lpstr>AODA Accessibility Standards</vt:lpstr>
      <vt:lpstr>Customer Service Standard</vt:lpstr>
      <vt:lpstr>Built Environment Standard</vt:lpstr>
      <vt:lpstr>Information &amp; Communications Standard</vt:lpstr>
      <vt:lpstr>Design of Public Spaces Standard</vt:lpstr>
      <vt:lpstr>Employment Standard</vt:lpstr>
      <vt:lpstr>Cultural Sector &amp; AODA</vt:lpstr>
      <vt:lpstr>AODA as Access Text</vt:lpstr>
      <vt:lpstr>Small Group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Finn Stanners</dc:creator>
  <cp:lastModifiedBy>Finn Stanners</cp:lastModifiedBy>
  <cp:revision>1</cp:revision>
  <dcterms:modified xsi:type="dcterms:W3CDTF">2025-09-22T15:32:58Z</dcterms:modified>
</cp:coreProperties>
</file>