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7" r:id="rId2"/>
    <p:sldId id="323" r:id="rId3"/>
    <p:sldId id="282" r:id="rId4"/>
    <p:sldId id="313" r:id="rId5"/>
    <p:sldId id="263" r:id="rId6"/>
    <p:sldId id="269" r:id="rId7"/>
    <p:sldId id="270" r:id="rId8"/>
    <p:sldId id="271" r:id="rId9"/>
    <p:sldId id="272" r:id="rId10"/>
    <p:sldId id="273" r:id="rId11"/>
    <p:sldId id="324" r:id="rId12"/>
    <p:sldId id="276" r:id="rId13"/>
    <p:sldId id="314" r:id="rId14"/>
    <p:sldId id="312" r:id="rId15"/>
    <p:sldId id="322" r:id="rId16"/>
    <p:sldId id="315" r:id="rId17"/>
    <p:sldId id="325" r:id="rId18"/>
    <p:sldId id="761"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ine Wong" initials="JW" lastIdx="3" clrIdx="0">
    <p:extLst>
      <p:ext uri="{19B8F6BF-5375-455C-9EA6-DF929625EA0E}">
        <p15:presenceInfo xmlns:p15="http://schemas.microsoft.com/office/powerpoint/2012/main" userId="S::jph.wong@ryerson.ca::c3ea0bec-890d-41ef-9183-fe46b10e9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8F0"/>
    <a:srgbClr val="3C6496"/>
    <a:srgbClr val="4AD6FF"/>
    <a:srgbClr val="008F44"/>
    <a:srgbClr val="3E48F0"/>
    <a:srgbClr val="FFFFF4"/>
    <a:srgbClr val="4F1D1C"/>
    <a:srgbClr val="FF7149"/>
    <a:srgbClr val="7838A2"/>
    <a:srgbClr val="C4FF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68" autoAdjust="0"/>
    <p:restoredTop sz="83488"/>
  </p:normalViewPr>
  <p:slideViewPr>
    <p:cSldViewPr snapToGrid="0" snapToObjects="1">
      <p:cViewPr varScale="1">
        <p:scale>
          <a:sx n="123" d="100"/>
          <a:sy n="123" d="100"/>
        </p:scale>
        <p:origin x="232" y="2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54610-BDE8-4C4C-A112-AD8C1DCC9B2C}"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C4549C7A-74B2-034D-80A8-288779604437}">
      <dgm:prSet custT="1"/>
      <dgm:spPr/>
      <dgm:t>
        <a:bodyPr/>
        <a:lstStyle/>
        <a:p>
          <a:pPr rtl="0"/>
          <a:r>
            <a:rPr lang="en-US" sz="1800" b="1" dirty="0">
              <a:solidFill>
                <a:srgbClr val="002060"/>
              </a:solidFill>
            </a:rPr>
            <a:t>对于个人以及集体生活的批判性反思</a:t>
          </a:r>
        </a:p>
      </dgm:t>
    </dgm:pt>
    <dgm:pt modelId="{8C4E99E7-C825-7342-B254-B8ABC7ABA0DD}" type="parTrans" cxnId="{828FAC78-F297-FE4F-B4C3-095E6BB8F76A}">
      <dgm:prSet/>
      <dgm:spPr/>
      <dgm:t>
        <a:bodyPr/>
        <a:lstStyle/>
        <a:p>
          <a:endParaRPr lang="en-US" sz="1800" b="1">
            <a:solidFill>
              <a:srgbClr val="002060"/>
            </a:solidFill>
          </a:endParaRPr>
        </a:p>
      </dgm:t>
    </dgm:pt>
    <dgm:pt modelId="{BEBD65ED-30B8-054F-A6F2-702EF8BC5AF9}" type="sibTrans" cxnId="{828FAC78-F297-FE4F-B4C3-095E6BB8F76A}">
      <dgm:prSet/>
      <dgm:spPr/>
      <dgm:t>
        <a:bodyPr/>
        <a:lstStyle/>
        <a:p>
          <a:endParaRPr lang="en-US" sz="1800" b="1">
            <a:solidFill>
              <a:srgbClr val="002060"/>
            </a:solidFill>
          </a:endParaRPr>
        </a:p>
      </dgm:t>
    </dgm:pt>
    <dgm:pt modelId="{E3EC2261-36F0-8847-80CA-1A0C66E1AB89}">
      <dgm:prSet custT="1"/>
      <dgm:spPr/>
      <dgm:t>
        <a:bodyPr/>
        <a:lstStyle/>
        <a:p>
          <a:pPr rtl="0"/>
          <a:r>
            <a:rPr lang="en-US" sz="1800" b="1" dirty="0" err="1">
              <a:solidFill>
                <a:srgbClr val="002060"/>
              </a:solidFill>
            </a:rPr>
            <a:t>挑战污名化</a:t>
          </a:r>
          <a:r>
            <a:rPr lang="en-US" sz="1800" b="1" dirty="0">
              <a:solidFill>
                <a:srgbClr val="002060"/>
              </a:solidFill>
            </a:rPr>
            <a:t>&amp; </a:t>
          </a:r>
          <a:r>
            <a:rPr lang="en-US" sz="1800" b="1" dirty="0" err="1">
              <a:solidFill>
                <a:srgbClr val="002060"/>
              </a:solidFill>
            </a:rPr>
            <a:t>对精神疾病的歧视</a:t>
          </a:r>
          <a:r>
            <a:rPr lang="en-US" sz="1800" b="1" dirty="0">
              <a:solidFill>
                <a:srgbClr val="002060"/>
              </a:solidFill>
            </a:rPr>
            <a:t> &amp; </a:t>
          </a:r>
          <a:r>
            <a:rPr lang="en-US" sz="1800" b="1" dirty="0" err="1">
              <a:solidFill>
                <a:srgbClr val="002060"/>
              </a:solidFill>
            </a:rPr>
            <a:t>其他的不公平</a:t>
          </a:r>
          <a:r>
            <a:rPr lang="en-US" sz="1800" b="1" dirty="0">
              <a:solidFill>
                <a:srgbClr val="002060"/>
              </a:solidFill>
            </a:rPr>
            <a:t> </a:t>
          </a:r>
        </a:p>
      </dgm:t>
    </dgm:pt>
    <dgm:pt modelId="{371B0CAD-F3A5-9443-9BF1-9B56D10042F0}" type="parTrans" cxnId="{9F1727A8-9378-9C47-93B1-26CBE78A615D}">
      <dgm:prSet/>
      <dgm:spPr/>
      <dgm:t>
        <a:bodyPr/>
        <a:lstStyle/>
        <a:p>
          <a:endParaRPr lang="en-US" sz="1800" b="1">
            <a:solidFill>
              <a:srgbClr val="002060"/>
            </a:solidFill>
          </a:endParaRPr>
        </a:p>
      </dgm:t>
    </dgm:pt>
    <dgm:pt modelId="{769D5A24-9BA1-C14E-8DF1-C89A51F89652}" type="sibTrans" cxnId="{9F1727A8-9378-9C47-93B1-26CBE78A615D}">
      <dgm:prSet/>
      <dgm:spPr/>
      <dgm:t>
        <a:bodyPr/>
        <a:lstStyle/>
        <a:p>
          <a:endParaRPr lang="en-US" sz="1800" b="1">
            <a:solidFill>
              <a:srgbClr val="002060"/>
            </a:solidFill>
          </a:endParaRPr>
        </a:p>
      </dgm:t>
    </dgm:pt>
    <dgm:pt modelId="{CAAC492F-B6B4-4A47-937F-955FC3153BF5}">
      <dgm:prSet custT="1"/>
      <dgm:spPr/>
      <dgm:t>
        <a:bodyPr/>
        <a:lstStyle/>
        <a:p>
          <a:endParaRPr lang="en-US" dirty="0"/>
        </a:p>
      </dgm:t>
    </dgm:pt>
    <dgm:pt modelId="{F8AB52C5-4931-2A45-8AB1-59A9DE48841A}" type="parTrans" cxnId="{EA5AA593-9126-9848-8BEA-E313BAE14435}">
      <dgm:prSet/>
      <dgm:spPr/>
      <dgm:t>
        <a:bodyPr/>
        <a:lstStyle/>
        <a:p>
          <a:endParaRPr lang="en-US" sz="1800" b="1">
            <a:solidFill>
              <a:srgbClr val="002060"/>
            </a:solidFill>
          </a:endParaRPr>
        </a:p>
      </dgm:t>
    </dgm:pt>
    <dgm:pt modelId="{E6430699-FEA6-644A-91E6-EF166309FA8D}" type="sibTrans" cxnId="{EA5AA593-9126-9848-8BEA-E313BAE14435}">
      <dgm:prSet/>
      <dgm:spPr/>
      <dgm:t>
        <a:bodyPr/>
        <a:lstStyle/>
        <a:p>
          <a:endParaRPr lang="en-US" sz="1800" b="1">
            <a:solidFill>
              <a:srgbClr val="002060"/>
            </a:solidFill>
          </a:endParaRPr>
        </a:p>
      </dgm:t>
    </dgm:pt>
    <dgm:pt modelId="{904C5D79-D63C-EE41-B230-62356C43A8E2}">
      <dgm:prSet custT="1"/>
      <dgm:spPr/>
      <dgm:t>
        <a:bodyPr/>
        <a:lstStyle/>
        <a:p>
          <a:pPr rtl="0"/>
          <a:r>
            <a:rPr lang="en-US" sz="1800" b="1" dirty="0" err="1">
              <a:solidFill>
                <a:srgbClr val="002060"/>
              </a:solidFill>
            </a:rPr>
            <a:t>借助集体的智慧进行协作学习</a:t>
          </a:r>
          <a:endParaRPr lang="en-US" sz="1800" b="1" dirty="0">
            <a:solidFill>
              <a:srgbClr val="002060"/>
            </a:solidFill>
          </a:endParaRPr>
        </a:p>
      </dgm:t>
    </dgm:pt>
    <dgm:pt modelId="{5821756E-D80E-684C-B795-8AA03AAB7449}" type="parTrans" cxnId="{0CF58086-24E2-4A41-956A-7A84E581D63F}">
      <dgm:prSet/>
      <dgm:spPr/>
      <dgm:t>
        <a:bodyPr/>
        <a:lstStyle/>
        <a:p>
          <a:endParaRPr lang="en-US" sz="1800">
            <a:solidFill>
              <a:srgbClr val="002060"/>
            </a:solidFill>
          </a:endParaRPr>
        </a:p>
      </dgm:t>
    </dgm:pt>
    <dgm:pt modelId="{41EFBABE-18B7-1345-BB6B-23FA5EB77BA5}" type="sibTrans" cxnId="{0CF58086-24E2-4A41-956A-7A84E581D63F}">
      <dgm:prSet/>
      <dgm:spPr/>
      <dgm:t>
        <a:bodyPr/>
        <a:lstStyle/>
        <a:p>
          <a:endParaRPr lang="en-US" sz="1800">
            <a:solidFill>
              <a:srgbClr val="002060"/>
            </a:solidFill>
          </a:endParaRPr>
        </a:p>
      </dgm:t>
    </dgm:pt>
    <dgm:pt modelId="{EB4946CF-584E-E84F-A32E-A0A5A90A5D76}">
      <dgm:prSet custT="1"/>
      <dgm:spPr/>
      <dgm:t>
        <a:bodyPr/>
        <a:lstStyle/>
        <a:p>
          <a:pPr rtl="0"/>
          <a:r>
            <a:rPr lang="en-US" sz="1800" b="1" dirty="0" err="1">
              <a:solidFill>
                <a:srgbClr val="002060"/>
              </a:solidFill>
            </a:rPr>
            <a:t>促进心理健康素养</a:t>
          </a:r>
          <a:r>
            <a:rPr lang="zh-CN" altLang="en-US" sz="1800" b="1" dirty="0">
              <a:solidFill>
                <a:srgbClr val="002060"/>
              </a:solidFill>
            </a:rPr>
            <a:t>，同辈的支持 </a:t>
          </a:r>
          <a:r>
            <a:rPr lang="en-US" altLang="zh-CN" sz="1800" b="1" dirty="0">
              <a:solidFill>
                <a:srgbClr val="002060"/>
              </a:solidFill>
            </a:rPr>
            <a:t>&amp;</a:t>
          </a:r>
          <a:r>
            <a:rPr lang="zh-CN" altLang="en-US" sz="1800" b="1" dirty="0">
              <a:solidFill>
                <a:srgbClr val="002060"/>
              </a:solidFill>
            </a:rPr>
            <a:t> 护理的渠道</a:t>
          </a:r>
          <a:endParaRPr lang="en-US" sz="1800" b="1" dirty="0">
            <a:solidFill>
              <a:srgbClr val="002060"/>
            </a:solidFill>
          </a:endParaRPr>
        </a:p>
      </dgm:t>
    </dgm:pt>
    <dgm:pt modelId="{BE919E58-1D38-074F-A862-8973841B12DB}" type="parTrans" cxnId="{77766043-6E6B-2841-9373-80A2A9441F9B}">
      <dgm:prSet/>
      <dgm:spPr/>
      <dgm:t>
        <a:bodyPr/>
        <a:lstStyle/>
        <a:p>
          <a:endParaRPr lang="en-US" sz="1800">
            <a:solidFill>
              <a:srgbClr val="002060"/>
            </a:solidFill>
          </a:endParaRPr>
        </a:p>
      </dgm:t>
    </dgm:pt>
    <dgm:pt modelId="{7B23611A-75D9-BD46-9D1E-B6FA5A30500E}" type="sibTrans" cxnId="{77766043-6E6B-2841-9373-80A2A9441F9B}">
      <dgm:prSet/>
      <dgm:spPr/>
      <dgm:t>
        <a:bodyPr/>
        <a:lstStyle/>
        <a:p>
          <a:endParaRPr lang="en-US" sz="1800">
            <a:solidFill>
              <a:srgbClr val="002060"/>
            </a:solidFill>
          </a:endParaRPr>
        </a:p>
      </dgm:t>
    </dgm:pt>
    <dgm:pt modelId="{1FF03D2A-0350-A24A-974F-5F01A8A83F9C}">
      <dgm:prSet custT="1"/>
      <dgm:spPr/>
      <dgm:t>
        <a:bodyPr/>
        <a:lstStyle/>
        <a:p>
          <a:pPr rtl="0"/>
          <a:r>
            <a:rPr lang="en-US" sz="1800" b="1" dirty="0">
              <a:solidFill>
                <a:srgbClr val="002060"/>
              </a:solidFill>
            </a:rPr>
            <a:t>关于健康的社会决定因素的重要对话</a:t>
          </a:r>
        </a:p>
      </dgm:t>
    </dgm:pt>
    <dgm:pt modelId="{9B632DC7-5EA5-D74E-879F-728B935701C1}" type="parTrans" cxnId="{1F9F5C3D-A0C7-2B4F-9BE0-22F3EE10556C}">
      <dgm:prSet/>
      <dgm:spPr/>
      <dgm:t>
        <a:bodyPr/>
        <a:lstStyle/>
        <a:p>
          <a:endParaRPr lang="en-US" sz="1800">
            <a:solidFill>
              <a:srgbClr val="002060"/>
            </a:solidFill>
          </a:endParaRPr>
        </a:p>
      </dgm:t>
    </dgm:pt>
    <dgm:pt modelId="{40D3F06F-A388-EF46-9CD1-AC6815DF5602}" type="sibTrans" cxnId="{1F9F5C3D-A0C7-2B4F-9BE0-22F3EE10556C}">
      <dgm:prSet/>
      <dgm:spPr/>
      <dgm:t>
        <a:bodyPr/>
        <a:lstStyle/>
        <a:p>
          <a:endParaRPr lang="en-US" sz="1800">
            <a:solidFill>
              <a:srgbClr val="002060"/>
            </a:solidFill>
          </a:endParaRPr>
        </a:p>
      </dgm:t>
    </dgm:pt>
    <dgm:pt modelId="{CE5A01E6-DEEA-A34B-ACAC-9437C67C5E48}">
      <dgm:prSet custT="1"/>
      <dgm:spPr/>
      <dgm:t>
        <a:bodyPr/>
        <a:lstStyle/>
        <a:p>
          <a:pPr rtl="0"/>
          <a:r>
            <a:rPr lang="en-US" sz="1800" b="1" dirty="0" err="1">
              <a:solidFill>
                <a:srgbClr val="002060"/>
              </a:solidFill>
            </a:rPr>
            <a:t>体验式的学习以获得认知以及见识</a:t>
          </a:r>
          <a:endParaRPr lang="en-US" sz="1800" b="1" dirty="0">
            <a:solidFill>
              <a:srgbClr val="002060"/>
            </a:solidFill>
          </a:endParaRPr>
        </a:p>
      </dgm:t>
    </dgm:pt>
    <dgm:pt modelId="{A4C8BAE7-D691-E846-BFC8-B1690505A093}" type="sibTrans" cxnId="{651D6638-5C60-0341-8EBA-40F4C33F90F7}">
      <dgm:prSet/>
      <dgm:spPr/>
      <dgm:t>
        <a:bodyPr/>
        <a:lstStyle/>
        <a:p>
          <a:endParaRPr lang="en-US" sz="1800">
            <a:solidFill>
              <a:srgbClr val="002060"/>
            </a:solidFill>
          </a:endParaRPr>
        </a:p>
      </dgm:t>
    </dgm:pt>
    <dgm:pt modelId="{36041ABB-4974-AA4F-A0ED-9579BCECFAD5}" type="parTrans" cxnId="{651D6638-5C60-0341-8EBA-40F4C33F90F7}">
      <dgm:prSet/>
      <dgm:spPr/>
      <dgm:t>
        <a:bodyPr/>
        <a:lstStyle/>
        <a:p>
          <a:endParaRPr lang="en-US" sz="1800">
            <a:solidFill>
              <a:srgbClr val="002060"/>
            </a:solidFill>
          </a:endParaRPr>
        </a:p>
      </dgm:t>
    </dgm:pt>
    <dgm:pt modelId="{6AE78663-3C67-1E41-AAD0-E76500C10F30}">
      <dgm:prSet custT="1"/>
      <dgm:spPr/>
      <dgm:t>
        <a:bodyPr/>
        <a:lstStyle/>
        <a:p>
          <a:pPr rtl="0"/>
          <a:r>
            <a:rPr lang="en-US" sz="1800" b="1" dirty="0" err="1">
              <a:solidFill>
                <a:srgbClr val="002060"/>
              </a:solidFill>
            </a:rPr>
            <a:t>提高集体能力以提供跨领域的精神卫生保健并促进学生的健康</a:t>
          </a:r>
          <a:r>
            <a:rPr lang="zh-CN" altLang="en-US" sz="1800" b="1" dirty="0">
              <a:solidFill>
                <a:srgbClr val="002060"/>
              </a:solidFill>
            </a:rPr>
            <a:t>。</a:t>
          </a:r>
          <a:endParaRPr lang="en-US" sz="1800" b="1" dirty="0">
            <a:solidFill>
              <a:srgbClr val="002060"/>
            </a:solidFill>
          </a:endParaRPr>
        </a:p>
      </dgm:t>
    </dgm:pt>
    <dgm:pt modelId="{368B07B7-5C34-6E40-B8A6-9BBBA489260E}" type="sibTrans" cxnId="{14D8308E-C503-6149-A5FC-7E09BB315191}">
      <dgm:prSet/>
      <dgm:spPr/>
      <dgm:t>
        <a:bodyPr/>
        <a:lstStyle/>
        <a:p>
          <a:endParaRPr lang="en-US" sz="1800" b="1">
            <a:solidFill>
              <a:srgbClr val="002060"/>
            </a:solidFill>
          </a:endParaRPr>
        </a:p>
      </dgm:t>
    </dgm:pt>
    <dgm:pt modelId="{B48EF895-25D0-0944-B783-DCA1F3C696CD}" type="parTrans" cxnId="{14D8308E-C503-6149-A5FC-7E09BB315191}">
      <dgm:prSet/>
      <dgm:spPr/>
      <dgm:t>
        <a:bodyPr/>
        <a:lstStyle/>
        <a:p>
          <a:endParaRPr lang="en-US" sz="1800" b="1">
            <a:solidFill>
              <a:srgbClr val="002060"/>
            </a:solidFill>
          </a:endParaRPr>
        </a:p>
      </dgm:t>
    </dgm:pt>
    <dgm:pt modelId="{CEF0595A-6DEB-184F-B6F1-6578293F1A24}" type="pres">
      <dgm:prSet presAssocID="{6EC54610-BDE8-4C4C-A112-AD8C1DCC9B2C}" presName="Name0" presStyleCnt="0">
        <dgm:presLayoutVars>
          <dgm:chMax val="7"/>
          <dgm:chPref val="7"/>
          <dgm:dir/>
        </dgm:presLayoutVars>
      </dgm:prSet>
      <dgm:spPr/>
    </dgm:pt>
    <dgm:pt modelId="{DDB115DE-A796-9F45-A7E4-9E437DB1C23B}" type="pres">
      <dgm:prSet presAssocID="{6EC54610-BDE8-4C4C-A112-AD8C1DCC9B2C}" presName="Name1" presStyleCnt="0"/>
      <dgm:spPr/>
    </dgm:pt>
    <dgm:pt modelId="{6CECC10C-7F15-6B45-8275-CDBBCA09139B}" type="pres">
      <dgm:prSet presAssocID="{6EC54610-BDE8-4C4C-A112-AD8C1DCC9B2C}" presName="cycle" presStyleCnt="0"/>
      <dgm:spPr/>
    </dgm:pt>
    <dgm:pt modelId="{1C5317F8-9B81-4343-B5FE-7EAE63643D08}" type="pres">
      <dgm:prSet presAssocID="{6EC54610-BDE8-4C4C-A112-AD8C1DCC9B2C}" presName="srcNode" presStyleLbl="node1" presStyleIdx="0" presStyleCnt="7"/>
      <dgm:spPr/>
    </dgm:pt>
    <dgm:pt modelId="{ED4FCE81-615C-1448-B799-F40ED26EB50D}" type="pres">
      <dgm:prSet presAssocID="{6EC54610-BDE8-4C4C-A112-AD8C1DCC9B2C}" presName="conn" presStyleLbl="parChTrans1D2" presStyleIdx="0" presStyleCnt="1"/>
      <dgm:spPr/>
    </dgm:pt>
    <dgm:pt modelId="{6039CE5F-FCD3-EE43-AE08-5CFF0E57ACCA}" type="pres">
      <dgm:prSet presAssocID="{6EC54610-BDE8-4C4C-A112-AD8C1DCC9B2C}" presName="extraNode" presStyleLbl="node1" presStyleIdx="0" presStyleCnt="7"/>
      <dgm:spPr/>
    </dgm:pt>
    <dgm:pt modelId="{58091EBB-90E6-E248-9F46-995B7BFAC8C5}" type="pres">
      <dgm:prSet presAssocID="{6EC54610-BDE8-4C4C-A112-AD8C1DCC9B2C}" presName="dstNode" presStyleLbl="node1" presStyleIdx="0" presStyleCnt="7"/>
      <dgm:spPr/>
    </dgm:pt>
    <dgm:pt modelId="{6D24820E-4FCB-2345-B806-BA4A6FA2DC48}" type="pres">
      <dgm:prSet presAssocID="{C4549C7A-74B2-034D-80A8-288779604437}" presName="text_1" presStyleLbl="node1" presStyleIdx="0" presStyleCnt="7">
        <dgm:presLayoutVars>
          <dgm:bulletEnabled val="1"/>
        </dgm:presLayoutVars>
      </dgm:prSet>
      <dgm:spPr/>
    </dgm:pt>
    <dgm:pt modelId="{29A4FCC7-4099-6C47-9A24-E028464A2326}" type="pres">
      <dgm:prSet presAssocID="{C4549C7A-74B2-034D-80A8-288779604437}" presName="accent_1" presStyleCnt="0"/>
      <dgm:spPr/>
    </dgm:pt>
    <dgm:pt modelId="{6EB0D437-D5A8-0C4B-8C81-E547A5C1FDC7}" type="pres">
      <dgm:prSet presAssocID="{C4549C7A-74B2-034D-80A8-288779604437}" presName="accentRepeatNode" presStyleLbl="solidFgAcc1" presStyleIdx="0" presStyleCnt="7"/>
      <dgm:spPr/>
    </dgm:pt>
    <dgm:pt modelId="{5E0CB3FA-5D78-9B43-A846-6C5CAE8BF807}" type="pres">
      <dgm:prSet presAssocID="{1FF03D2A-0350-A24A-974F-5F01A8A83F9C}" presName="text_2" presStyleLbl="node1" presStyleIdx="1" presStyleCnt="7">
        <dgm:presLayoutVars>
          <dgm:bulletEnabled val="1"/>
        </dgm:presLayoutVars>
      </dgm:prSet>
      <dgm:spPr/>
    </dgm:pt>
    <dgm:pt modelId="{5106B54C-EDD4-ED4C-BD89-65A16FB808FC}" type="pres">
      <dgm:prSet presAssocID="{1FF03D2A-0350-A24A-974F-5F01A8A83F9C}" presName="accent_2" presStyleCnt="0"/>
      <dgm:spPr/>
    </dgm:pt>
    <dgm:pt modelId="{5C14CCE4-3090-4F4F-BFFE-08B080BF1721}" type="pres">
      <dgm:prSet presAssocID="{1FF03D2A-0350-A24A-974F-5F01A8A83F9C}" presName="accentRepeatNode" presStyleLbl="solidFgAcc1" presStyleIdx="1" presStyleCnt="7"/>
      <dgm:spPr/>
    </dgm:pt>
    <dgm:pt modelId="{7FEE4409-A5FC-ED4C-A2C8-8B63131C7557}" type="pres">
      <dgm:prSet presAssocID="{CE5A01E6-DEEA-A34B-ACAC-9437C67C5E48}" presName="text_3" presStyleLbl="node1" presStyleIdx="2" presStyleCnt="7">
        <dgm:presLayoutVars>
          <dgm:bulletEnabled val="1"/>
        </dgm:presLayoutVars>
      </dgm:prSet>
      <dgm:spPr/>
    </dgm:pt>
    <dgm:pt modelId="{A6EF8088-530B-934C-84FA-8CB0006307E3}" type="pres">
      <dgm:prSet presAssocID="{CE5A01E6-DEEA-A34B-ACAC-9437C67C5E48}" presName="accent_3" presStyleCnt="0"/>
      <dgm:spPr/>
    </dgm:pt>
    <dgm:pt modelId="{21D464E2-2223-034D-AC2B-5560600EC284}" type="pres">
      <dgm:prSet presAssocID="{CE5A01E6-DEEA-A34B-ACAC-9437C67C5E48}" presName="accentRepeatNode" presStyleLbl="solidFgAcc1" presStyleIdx="2" presStyleCnt="7"/>
      <dgm:spPr/>
    </dgm:pt>
    <dgm:pt modelId="{799BE4F7-EA8A-7747-910F-085BA4CDC2C3}" type="pres">
      <dgm:prSet presAssocID="{904C5D79-D63C-EE41-B230-62356C43A8E2}" presName="text_4" presStyleLbl="node1" presStyleIdx="3" presStyleCnt="7">
        <dgm:presLayoutVars>
          <dgm:bulletEnabled val="1"/>
        </dgm:presLayoutVars>
      </dgm:prSet>
      <dgm:spPr/>
    </dgm:pt>
    <dgm:pt modelId="{53AAE9A2-38E3-FF4C-949C-D2C6B31586FD}" type="pres">
      <dgm:prSet presAssocID="{904C5D79-D63C-EE41-B230-62356C43A8E2}" presName="accent_4" presStyleCnt="0"/>
      <dgm:spPr/>
    </dgm:pt>
    <dgm:pt modelId="{3F7E11B8-6C1D-1940-843F-BAB1B9681B21}" type="pres">
      <dgm:prSet presAssocID="{904C5D79-D63C-EE41-B230-62356C43A8E2}" presName="accentRepeatNode" presStyleLbl="solidFgAcc1" presStyleIdx="3" presStyleCnt="7"/>
      <dgm:spPr/>
    </dgm:pt>
    <dgm:pt modelId="{15E1963C-FF81-9B41-BB73-8A60E05EFD81}" type="pres">
      <dgm:prSet presAssocID="{E3EC2261-36F0-8847-80CA-1A0C66E1AB89}" presName="text_5" presStyleLbl="node1" presStyleIdx="4" presStyleCnt="7">
        <dgm:presLayoutVars>
          <dgm:bulletEnabled val="1"/>
        </dgm:presLayoutVars>
      </dgm:prSet>
      <dgm:spPr/>
    </dgm:pt>
    <dgm:pt modelId="{E779FEF8-A4DE-2D40-BC93-B91FA366B305}" type="pres">
      <dgm:prSet presAssocID="{E3EC2261-36F0-8847-80CA-1A0C66E1AB89}" presName="accent_5" presStyleCnt="0"/>
      <dgm:spPr/>
    </dgm:pt>
    <dgm:pt modelId="{336DFAD3-4CC8-334C-9375-F9F55FFFE6BE}" type="pres">
      <dgm:prSet presAssocID="{E3EC2261-36F0-8847-80CA-1A0C66E1AB89}" presName="accentRepeatNode" presStyleLbl="solidFgAcc1" presStyleIdx="4" presStyleCnt="7"/>
      <dgm:spPr/>
    </dgm:pt>
    <dgm:pt modelId="{DD054DAF-6064-624D-B971-7A5478FA0216}" type="pres">
      <dgm:prSet presAssocID="{EB4946CF-584E-E84F-A32E-A0A5A90A5D76}" presName="text_6" presStyleLbl="node1" presStyleIdx="5" presStyleCnt="7">
        <dgm:presLayoutVars>
          <dgm:bulletEnabled val="1"/>
        </dgm:presLayoutVars>
      </dgm:prSet>
      <dgm:spPr/>
    </dgm:pt>
    <dgm:pt modelId="{369EE965-D39D-D546-99EB-13F54A504DD4}" type="pres">
      <dgm:prSet presAssocID="{EB4946CF-584E-E84F-A32E-A0A5A90A5D76}" presName="accent_6" presStyleCnt="0"/>
      <dgm:spPr/>
    </dgm:pt>
    <dgm:pt modelId="{68FE63B3-99B2-534A-BDC8-385C7AB83EF4}" type="pres">
      <dgm:prSet presAssocID="{EB4946CF-584E-E84F-A32E-A0A5A90A5D76}" presName="accentRepeatNode" presStyleLbl="solidFgAcc1" presStyleIdx="5" presStyleCnt="7"/>
      <dgm:spPr/>
    </dgm:pt>
    <dgm:pt modelId="{BDE1A4E1-22BA-C947-B067-BCB51352088A}" type="pres">
      <dgm:prSet presAssocID="{6AE78663-3C67-1E41-AAD0-E76500C10F30}" presName="text_7" presStyleLbl="node1" presStyleIdx="6" presStyleCnt="7">
        <dgm:presLayoutVars>
          <dgm:bulletEnabled val="1"/>
        </dgm:presLayoutVars>
      </dgm:prSet>
      <dgm:spPr/>
    </dgm:pt>
    <dgm:pt modelId="{69854927-8384-394B-84A1-FD44ABB46C80}" type="pres">
      <dgm:prSet presAssocID="{6AE78663-3C67-1E41-AAD0-E76500C10F30}" presName="accent_7" presStyleCnt="0"/>
      <dgm:spPr/>
    </dgm:pt>
    <dgm:pt modelId="{387D404A-07FF-A443-99EB-C1EFE6680213}" type="pres">
      <dgm:prSet presAssocID="{6AE78663-3C67-1E41-AAD0-E76500C10F30}" presName="accentRepeatNode" presStyleLbl="solidFgAcc1" presStyleIdx="6" presStyleCnt="7"/>
      <dgm:spPr/>
    </dgm:pt>
  </dgm:ptLst>
  <dgm:cxnLst>
    <dgm:cxn modelId="{4DB3192C-E619-5B48-B924-619351B180ED}" type="presOf" srcId="{1FF03D2A-0350-A24A-974F-5F01A8A83F9C}" destId="{5E0CB3FA-5D78-9B43-A846-6C5CAE8BF807}" srcOrd="0" destOrd="0" presId="urn:microsoft.com/office/officeart/2008/layout/VerticalCurvedList"/>
    <dgm:cxn modelId="{651D6638-5C60-0341-8EBA-40F4C33F90F7}" srcId="{6EC54610-BDE8-4C4C-A112-AD8C1DCC9B2C}" destId="{CE5A01E6-DEEA-A34B-ACAC-9437C67C5E48}" srcOrd="2" destOrd="0" parTransId="{36041ABB-4974-AA4F-A0ED-9579BCECFAD5}" sibTransId="{A4C8BAE7-D691-E846-BFC8-B1690505A093}"/>
    <dgm:cxn modelId="{1F9F5C3D-A0C7-2B4F-9BE0-22F3EE10556C}" srcId="{6EC54610-BDE8-4C4C-A112-AD8C1DCC9B2C}" destId="{1FF03D2A-0350-A24A-974F-5F01A8A83F9C}" srcOrd="1" destOrd="0" parTransId="{9B632DC7-5EA5-D74E-879F-728B935701C1}" sibTransId="{40D3F06F-A388-EF46-9CD1-AC6815DF5602}"/>
    <dgm:cxn modelId="{77766043-6E6B-2841-9373-80A2A9441F9B}" srcId="{6EC54610-BDE8-4C4C-A112-AD8C1DCC9B2C}" destId="{EB4946CF-584E-E84F-A32E-A0A5A90A5D76}" srcOrd="5" destOrd="0" parTransId="{BE919E58-1D38-074F-A862-8973841B12DB}" sibTransId="{7B23611A-75D9-BD46-9D1E-B6FA5A30500E}"/>
    <dgm:cxn modelId="{2CCDD04E-B769-C74F-8C21-6E2FB8620DDB}" type="presOf" srcId="{904C5D79-D63C-EE41-B230-62356C43A8E2}" destId="{799BE4F7-EA8A-7747-910F-085BA4CDC2C3}" srcOrd="0" destOrd="0" presId="urn:microsoft.com/office/officeart/2008/layout/VerticalCurvedList"/>
    <dgm:cxn modelId="{F640F751-9D62-DE45-9BE7-7E58D7CA7290}" type="presOf" srcId="{E3EC2261-36F0-8847-80CA-1A0C66E1AB89}" destId="{15E1963C-FF81-9B41-BB73-8A60E05EFD81}" srcOrd="0" destOrd="0" presId="urn:microsoft.com/office/officeart/2008/layout/VerticalCurvedList"/>
    <dgm:cxn modelId="{BB11F45C-9524-764C-89CE-3B46056FCA41}" type="presOf" srcId="{6EC54610-BDE8-4C4C-A112-AD8C1DCC9B2C}" destId="{CEF0595A-6DEB-184F-B6F1-6578293F1A24}" srcOrd="0" destOrd="0" presId="urn:microsoft.com/office/officeart/2008/layout/VerticalCurvedList"/>
    <dgm:cxn modelId="{3EB9966B-08F1-9F44-9DF9-DE4FC608AB09}" type="presOf" srcId="{CE5A01E6-DEEA-A34B-ACAC-9437C67C5E48}" destId="{7FEE4409-A5FC-ED4C-A2C8-8B63131C7557}" srcOrd="0" destOrd="0" presId="urn:microsoft.com/office/officeart/2008/layout/VerticalCurvedList"/>
    <dgm:cxn modelId="{828FAC78-F297-FE4F-B4C3-095E6BB8F76A}" srcId="{6EC54610-BDE8-4C4C-A112-AD8C1DCC9B2C}" destId="{C4549C7A-74B2-034D-80A8-288779604437}" srcOrd="0" destOrd="0" parTransId="{8C4E99E7-C825-7342-B254-B8ABC7ABA0DD}" sibTransId="{BEBD65ED-30B8-054F-A6F2-702EF8BC5AF9}"/>
    <dgm:cxn modelId="{0CF58086-24E2-4A41-956A-7A84E581D63F}" srcId="{6EC54610-BDE8-4C4C-A112-AD8C1DCC9B2C}" destId="{904C5D79-D63C-EE41-B230-62356C43A8E2}" srcOrd="3" destOrd="0" parTransId="{5821756E-D80E-684C-B795-8AA03AAB7449}" sibTransId="{41EFBABE-18B7-1345-BB6B-23FA5EB77BA5}"/>
    <dgm:cxn modelId="{14D8308E-C503-6149-A5FC-7E09BB315191}" srcId="{6EC54610-BDE8-4C4C-A112-AD8C1DCC9B2C}" destId="{6AE78663-3C67-1E41-AAD0-E76500C10F30}" srcOrd="6" destOrd="0" parTransId="{B48EF895-25D0-0944-B783-DCA1F3C696CD}" sibTransId="{368B07B7-5C34-6E40-B8A6-9BBBA489260E}"/>
    <dgm:cxn modelId="{EA5AA593-9126-9848-8BEA-E313BAE14435}" srcId="{6EC54610-BDE8-4C4C-A112-AD8C1DCC9B2C}" destId="{CAAC492F-B6B4-4A47-937F-955FC3153BF5}" srcOrd="7" destOrd="0" parTransId="{F8AB52C5-4931-2A45-8AB1-59A9DE48841A}" sibTransId="{E6430699-FEA6-644A-91E6-EF166309FA8D}"/>
    <dgm:cxn modelId="{3871199F-80AA-3F42-99CC-C0E6B43563BD}" type="presOf" srcId="{BEBD65ED-30B8-054F-A6F2-702EF8BC5AF9}" destId="{ED4FCE81-615C-1448-B799-F40ED26EB50D}" srcOrd="0" destOrd="0" presId="urn:microsoft.com/office/officeart/2008/layout/VerticalCurvedList"/>
    <dgm:cxn modelId="{9F1727A8-9378-9C47-93B1-26CBE78A615D}" srcId="{6EC54610-BDE8-4C4C-A112-AD8C1DCC9B2C}" destId="{E3EC2261-36F0-8847-80CA-1A0C66E1AB89}" srcOrd="4" destOrd="0" parTransId="{371B0CAD-F3A5-9443-9BF1-9B56D10042F0}" sibTransId="{769D5A24-9BA1-C14E-8DF1-C89A51F89652}"/>
    <dgm:cxn modelId="{EA372EB2-BBF6-D841-A2C1-2A6DAA0E6CA9}" type="presOf" srcId="{C4549C7A-74B2-034D-80A8-288779604437}" destId="{6D24820E-4FCB-2345-B806-BA4A6FA2DC48}" srcOrd="0" destOrd="0" presId="urn:microsoft.com/office/officeart/2008/layout/VerticalCurvedList"/>
    <dgm:cxn modelId="{860C0DDA-46E2-D645-895A-79DA02C4A5ED}" type="presOf" srcId="{EB4946CF-584E-E84F-A32E-A0A5A90A5D76}" destId="{DD054DAF-6064-624D-B971-7A5478FA0216}" srcOrd="0" destOrd="0" presId="urn:microsoft.com/office/officeart/2008/layout/VerticalCurvedList"/>
    <dgm:cxn modelId="{092406FB-E4C8-9D46-9C1E-D618C21D4B01}" type="presOf" srcId="{6AE78663-3C67-1E41-AAD0-E76500C10F30}" destId="{BDE1A4E1-22BA-C947-B067-BCB51352088A}" srcOrd="0" destOrd="0" presId="urn:microsoft.com/office/officeart/2008/layout/VerticalCurvedList"/>
    <dgm:cxn modelId="{F6C7D617-90D7-B743-9FB1-EF4BED98F763}" type="presParOf" srcId="{CEF0595A-6DEB-184F-B6F1-6578293F1A24}" destId="{DDB115DE-A796-9F45-A7E4-9E437DB1C23B}" srcOrd="0" destOrd="0" presId="urn:microsoft.com/office/officeart/2008/layout/VerticalCurvedList"/>
    <dgm:cxn modelId="{8AFA0433-CF93-B04D-9112-A7A2E1C97735}" type="presParOf" srcId="{DDB115DE-A796-9F45-A7E4-9E437DB1C23B}" destId="{6CECC10C-7F15-6B45-8275-CDBBCA09139B}" srcOrd="0" destOrd="0" presId="urn:microsoft.com/office/officeart/2008/layout/VerticalCurvedList"/>
    <dgm:cxn modelId="{F9969F0D-676E-A84D-B307-4B5B5D56A85E}" type="presParOf" srcId="{6CECC10C-7F15-6B45-8275-CDBBCA09139B}" destId="{1C5317F8-9B81-4343-B5FE-7EAE63643D08}" srcOrd="0" destOrd="0" presId="urn:microsoft.com/office/officeart/2008/layout/VerticalCurvedList"/>
    <dgm:cxn modelId="{1EB7929C-676C-6542-A80B-B31492ACBFCC}" type="presParOf" srcId="{6CECC10C-7F15-6B45-8275-CDBBCA09139B}" destId="{ED4FCE81-615C-1448-B799-F40ED26EB50D}" srcOrd="1" destOrd="0" presId="urn:microsoft.com/office/officeart/2008/layout/VerticalCurvedList"/>
    <dgm:cxn modelId="{DB0CF44A-7943-DD47-9BA2-614258054B29}" type="presParOf" srcId="{6CECC10C-7F15-6B45-8275-CDBBCA09139B}" destId="{6039CE5F-FCD3-EE43-AE08-5CFF0E57ACCA}" srcOrd="2" destOrd="0" presId="urn:microsoft.com/office/officeart/2008/layout/VerticalCurvedList"/>
    <dgm:cxn modelId="{698256E6-885D-2647-A472-557574E50E5E}" type="presParOf" srcId="{6CECC10C-7F15-6B45-8275-CDBBCA09139B}" destId="{58091EBB-90E6-E248-9F46-995B7BFAC8C5}" srcOrd="3" destOrd="0" presId="urn:microsoft.com/office/officeart/2008/layout/VerticalCurvedList"/>
    <dgm:cxn modelId="{EDC8B55B-00F8-794B-9BC8-0D423D38119C}" type="presParOf" srcId="{DDB115DE-A796-9F45-A7E4-9E437DB1C23B}" destId="{6D24820E-4FCB-2345-B806-BA4A6FA2DC48}" srcOrd="1" destOrd="0" presId="urn:microsoft.com/office/officeart/2008/layout/VerticalCurvedList"/>
    <dgm:cxn modelId="{714AD68A-02AE-5D42-9276-44D3F1510B52}" type="presParOf" srcId="{DDB115DE-A796-9F45-A7E4-9E437DB1C23B}" destId="{29A4FCC7-4099-6C47-9A24-E028464A2326}" srcOrd="2" destOrd="0" presId="urn:microsoft.com/office/officeart/2008/layout/VerticalCurvedList"/>
    <dgm:cxn modelId="{102B5981-AC78-3845-9DEB-FD7F5D8E697A}" type="presParOf" srcId="{29A4FCC7-4099-6C47-9A24-E028464A2326}" destId="{6EB0D437-D5A8-0C4B-8C81-E547A5C1FDC7}" srcOrd="0" destOrd="0" presId="urn:microsoft.com/office/officeart/2008/layout/VerticalCurvedList"/>
    <dgm:cxn modelId="{0C35046C-26ED-C44E-AD19-8809AEBE3061}" type="presParOf" srcId="{DDB115DE-A796-9F45-A7E4-9E437DB1C23B}" destId="{5E0CB3FA-5D78-9B43-A846-6C5CAE8BF807}" srcOrd="3" destOrd="0" presId="urn:microsoft.com/office/officeart/2008/layout/VerticalCurvedList"/>
    <dgm:cxn modelId="{01A6E7EE-B92B-2D49-9AEF-12F316024149}" type="presParOf" srcId="{DDB115DE-A796-9F45-A7E4-9E437DB1C23B}" destId="{5106B54C-EDD4-ED4C-BD89-65A16FB808FC}" srcOrd="4" destOrd="0" presId="urn:microsoft.com/office/officeart/2008/layout/VerticalCurvedList"/>
    <dgm:cxn modelId="{FFCA9ED1-43B1-9D4D-A70B-058E65F67157}" type="presParOf" srcId="{5106B54C-EDD4-ED4C-BD89-65A16FB808FC}" destId="{5C14CCE4-3090-4F4F-BFFE-08B080BF1721}" srcOrd="0" destOrd="0" presId="urn:microsoft.com/office/officeart/2008/layout/VerticalCurvedList"/>
    <dgm:cxn modelId="{B3B99B0B-DACF-D140-B3C7-E5856774FAD1}" type="presParOf" srcId="{DDB115DE-A796-9F45-A7E4-9E437DB1C23B}" destId="{7FEE4409-A5FC-ED4C-A2C8-8B63131C7557}" srcOrd="5" destOrd="0" presId="urn:microsoft.com/office/officeart/2008/layout/VerticalCurvedList"/>
    <dgm:cxn modelId="{6DADF625-33FD-9444-825C-B1D4CDE18798}" type="presParOf" srcId="{DDB115DE-A796-9F45-A7E4-9E437DB1C23B}" destId="{A6EF8088-530B-934C-84FA-8CB0006307E3}" srcOrd="6" destOrd="0" presId="urn:microsoft.com/office/officeart/2008/layout/VerticalCurvedList"/>
    <dgm:cxn modelId="{B8631A23-A46C-B048-AF63-177805DCED80}" type="presParOf" srcId="{A6EF8088-530B-934C-84FA-8CB0006307E3}" destId="{21D464E2-2223-034D-AC2B-5560600EC284}" srcOrd="0" destOrd="0" presId="urn:microsoft.com/office/officeart/2008/layout/VerticalCurvedList"/>
    <dgm:cxn modelId="{DCA57921-6401-7648-A742-20B31354FFFB}" type="presParOf" srcId="{DDB115DE-A796-9F45-A7E4-9E437DB1C23B}" destId="{799BE4F7-EA8A-7747-910F-085BA4CDC2C3}" srcOrd="7" destOrd="0" presId="urn:microsoft.com/office/officeart/2008/layout/VerticalCurvedList"/>
    <dgm:cxn modelId="{EA803D6B-CE14-2A40-BC7C-92FD7AAEF270}" type="presParOf" srcId="{DDB115DE-A796-9F45-A7E4-9E437DB1C23B}" destId="{53AAE9A2-38E3-FF4C-949C-D2C6B31586FD}" srcOrd="8" destOrd="0" presId="urn:microsoft.com/office/officeart/2008/layout/VerticalCurvedList"/>
    <dgm:cxn modelId="{6BED98BA-C06E-A743-AD8F-3589F4F844C2}" type="presParOf" srcId="{53AAE9A2-38E3-FF4C-949C-D2C6B31586FD}" destId="{3F7E11B8-6C1D-1940-843F-BAB1B9681B21}" srcOrd="0" destOrd="0" presId="urn:microsoft.com/office/officeart/2008/layout/VerticalCurvedList"/>
    <dgm:cxn modelId="{C4BEC295-BB2F-E44F-B4DA-BDBD24BBE32F}" type="presParOf" srcId="{DDB115DE-A796-9F45-A7E4-9E437DB1C23B}" destId="{15E1963C-FF81-9B41-BB73-8A60E05EFD81}" srcOrd="9" destOrd="0" presId="urn:microsoft.com/office/officeart/2008/layout/VerticalCurvedList"/>
    <dgm:cxn modelId="{08D92D0C-068E-2240-ABB9-67C0B7A2ADCC}" type="presParOf" srcId="{DDB115DE-A796-9F45-A7E4-9E437DB1C23B}" destId="{E779FEF8-A4DE-2D40-BC93-B91FA366B305}" srcOrd="10" destOrd="0" presId="urn:microsoft.com/office/officeart/2008/layout/VerticalCurvedList"/>
    <dgm:cxn modelId="{84B1760E-94AC-9B46-A2FB-5DBF4FDC2F39}" type="presParOf" srcId="{E779FEF8-A4DE-2D40-BC93-B91FA366B305}" destId="{336DFAD3-4CC8-334C-9375-F9F55FFFE6BE}" srcOrd="0" destOrd="0" presId="urn:microsoft.com/office/officeart/2008/layout/VerticalCurvedList"/>
    <dgm:cxn modelId="{40E1CD06-7BFB-BA45-B375-D595960F0D12}" type="presParOf" srcId="{DDB115DE-A796-9F45-A7E4-9E437DB1C23B}" destId="{DD054DAF-6064-624D-B971-7A5478FA0216}" srcOrd="11" destOrd="0" presId="urn:microsoft.com/office/officeart/2008/layout/VerticalCurvedList"/>
    <dgm:cxn modelId="{371B407F-7C48-2B42-AB5B-1811E68AB18D}" type="presParOf" srcId="{DDB115DE-A796-9F45-A7E4-9E437DB1C23B}" destId="{369EE965-D39D-D546-99EB-13F54A504DD4}" srcOrd="12" destOrd="0" presId="urn:microsoft.com/office/officeart/2008/layout/VerticalCurvedList"/>
    <dgm:cxn modelId="{9DBB2E69-9DC5-4A49-A517-C408F9C97B29}" type="presParOf" srcId="{369EE965-D39D-D546-99EB-13F54A504DD4}" destId="{68FE63B3-99B2-534A-BDC8-385C7AB83EF4}" srcOrd="0" destOrd="0" presId="urn:microsoft.com/office/officeart/2008/layout/VerticalCurvedList"/>
    <dgm:cxn modelId="{50DF5221-8863-234A-8DCF-90F684BAD81B}" type="presParOf" srcId="{DDB115DE-A796-9F45-A7E4-9E437DB1C23B}" destId="{BDE1A4E1-22BA-C947-B067-BCB51352088A}" srcOrd="13" destOrd="0" presId="urn:microsoft.com/office/officeart/2008/layout/VerticalCurvedList"/>
    <dgm:cxn modelId="{4AB10D74-B27F-E949-ADD6-C6C7E1FA2F8A}" type="presParOf" srcId="{DDB115DE-A796-9F45-A7E4-9E437DB1C23B}" destId="{69854927-8384-394B-84A1-FD44ABB46C80}" srcOrd="14" destOrd="0" presId="urn:microsoft.com/office/officeart/2008/layout/VerticalCurvedList"/>
    <dgm:cxn modelId="{0C6BA543-12B4-4A47-86C8-0DAA94AABA02}" type="presParOf" srcId="{69854927-8384-394B-84A1-FD44ABB46C80}" destId="{387D404A-07FF-A443-99EB-C1EFE66802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132EEB-EAB4-B447-AD22-26343EBA8B9E}" type="doc">
      <dgm:prSet loTypeId="urn:microsoft.com/office/officeart/2005/8/layout/venn1" loCatId="" qsTypeId="urn:microsoft.com/office/officeart/2005/8/quickstyle/simple2" qsCatId="simple" csTypeId="urn:microsoft.com/office/officeart/2005/8/colors/colorful1" csCatId="colorful" phldr="1"/>
      <dgm:spPr/>
    </dgm:pt>
    <dgm:pt modelId="{3AA38124-1ED5-1049-ABA8-C9028AE919EF}">
      <dgm:prSet phldrT="[Text]" custT="1"/>
      <dgm:spPr/>
      <dgm:t>
        <a:bodyPr/>
        <a:lstStyle/>
        <a:p>
          <a:pPr algn="l">
            <a:spcAft>
              <a:spcPts val="0"/>
            </a:spcAft>
          </a:pPr>
          <a:r>
            <a:rPr lang="en-US" sz="2000" b="1" dirty="0" err="1"/>
            <a:t>社会公义</a:t>
          </a:r>
          <a:endParaRPr lang="en-US" sz="2000" b="1" dirty="0"/>
        </a:p>
      </dgm:t>
    </dgm:pt>
    <dgm:pt modelId="{9238694B-63B4-5F42-883B-AE052DE0B0D9}" type="parTrans" cxnId="{24FF4C3F-0D92-B042-8D16-09BD92CA64CC}">
      <dgm:prSet/>
      <dgm:spPr/>
      <dgm:t>
        <a:bodyPr/>
        <a:lstStyle/>
        <a:p>
          <a:endParaRPr lang="en-US" sz="2000" b="1">
            <a:solidFill>
              <a:srgbClr val="002060"/>
            </a:solidFill>
          </a:endParaRPr>
        </a:p>
      </dgm:t>
    </dgm:pt>
    <dgm:pt modelId="{3E9BEF82-C78A-364A-B821-553840A8985A}" type="sibTrans" cxnId="{24FF4C3F-0D92-B042-8D16-09BD92CA64CC}">
      <dgm:prSet/>
      <dgm:spPr/>
      <dgm:t>
        <a:bodyPr/>
        <a:lstStyle/>
        <a:p>
          <a:endParaRPr lang="en-US" sz="2000" b="1">
            <a:solidFill>
              <a:srgbClr val="002060"/>
            </a:solidFill>
          </a:endParaRPr>
        </a:p>
      </dgm:t>
    </dgm:pt>
    <dgm:pt modelId="{D92BEC40-CD60-8A41-927B-182ABF3A74E2}">
      <dgm:prSet phldrT="[Text]" custT="1"/>
      <dgm:spPr/>
      <dgm:t>
        <a:bodyPr/>
        <a:lstStyle/>
        <a:p>
          <a:r>
            <a:rPr lang="en-US" sz="2000" b="1" dirty="0"/>
            <a:t>集体赋权</a:t>
          </a:r>
        </a:p>
      </dgm:t>
    </dgm:pt>
    <dgm:pt modelId="{46D3D1F2-E741-5142-B97F-266631D1E717}" type="parTrans" cxnId="{24493115-3EEF-B749-BD16-2427BA9016E7}">
      <dgm:prSet/>
      <dgm:spPr/>
      <dgm:t>
        <a:bodyPr/>
        <a:lstStyle/>
        <a:p>
          <a:endParaRPr lang="en-US" sz="2000" b="1">
            <a:solidFill>
              <a:srgbClr val="002060"/>
            </a:solidFill>
          </a:endParaRPr>
        </a:p>
      </dgm:t>
    </dgm:pt>
    <dgm:pt modelId="{EAF5B385-C6F4-AE41-B9D2-E5E8FEB50A6E}" type="sibTrans" cxnId="{24493115-3EEF-B749-BD16-2427BA9016E7}">
      <dgm:prSet/>
      <dgm:spPr/>
      <dgm:t>
        <a:bodyPr/>
        <a:lstStyle/>
        <a:p>
          <a:endParaRPr lang="en-US" sz="2000" b="1">
            <a:solidFill>
              <a:srgbClr val="002060"/>
            </a:solidFill>
          </a:endParaRPr>
        </a:p>
      </dgm:t>
    </dgm:pt>
    <dgm:pt modelId="{664B9847-D5EA-134D-9123-D2F1EE332B9B}">
      <dgm:prSet phldrT="[Text]" custT="1"/>
      <dgm:spPr/>
      <dgm:t>
        <a:bodyPr/>
        <a:lstStyle/>
        <a:p>
          <a:pPr marL="14288" indent="-14288" algn="l">
            <a:tabLst/>
          </a:pPr>
          <a:endParaRPr lang="en-US" sz="2000" b="0" dirty="0">
            <a:solidFill>
              <a:srgbClr val="002060"/>
            </a:solidFill>
          </a:endParaRPr>
        </a:p>
      </dgm:t>
    </dgm:pt>
    <dgm:pt modelId="{5304A446-D15F-604B-84A5-90BBF9080BE2}" type="parTrans" cxnId="{B1924515-E9B2-5F48-B3CF-98DA77FB241F}">
      <dgm:prSet/>
      <dgm:spPr/>
      <dgm:t>
        <a:bodyPr/>
        <a:lstStyle/>
        <a:p>
          <a:endParaRPr lang="en-US" sz="2000" b="1">
            <a:solidFill>
              <a:srgbClr val="002060"/>
            </a:solidFill>
          </a:endParaRPr>
        </a:p>
      </dgm:t>
    </dgm:pt>
    <dgm:pt modelId="{BDD12EB6-8BD6-DF4E-91B1-1E1485CBECB9}" type="sibTrans" cxnId="{B1924515-E9B2-5F48-B3CF-98DA77FB241F}">
      <dgm:prSet/>
      <dgm:spPr/>
      <dgm:t>
        <a:bodyPr/>
        <a:lstStyle/>
        <a:p>
          <a:endParaRPr lang="en-US" sz="2000" b="1">
            <a:solidFill>
              <a:srgbClr val="002060"/>
            </a:solidFill>
          </a:endParaRPr>
        </a:p>
      </dgm:t>
    </dgm:pt>
    <dgm:pt modelId="{7A026027-6AD1-4040-B1B1-71CA7669DCA5}">
      <dgm:prSet phldrT="[Text]" custT="1"/>
      <dgm:spPr/>
      <dgm:t>
        <a:bodyPr/>
        <a:lstStyle/>
        <a:p>
          <a:r>
            <a:rPr lang="en-US" sz="2000" b="1" dirty="0"/>
            <a:t>同理心 &amp; </a:t>
          </a:r>
          <a:r>
            <a:rPr lang="en-US" sz="2000" b="1" dirty="0" err="1"/>
            <a:t>恻隐心</a:t>
          </a:r>
          <a:endParaRPr lang="en-US" sz="2000" b="1" dirty="0"/>
        </a:p>
        <a:p>
          <a:endParaRPr lang="en-US" sz="2000" b="1" dirty="0"/>
        </a:p>
      </dgm:t>
    </dgm:pt>
    <dgm:pt modelId="{BB3D5C60-5151-5E40-BC6E-5B57CFBD3BBA}" type="parTrans" cxnId="{BBC9A3B2-DE66-D349-A64F-1B5271DF85EB}">
      <dgm:prSet/>
      <dgm:spPr/>
      <dgm:t>
        <a:bodyPr/>
        <a:lstStyle/>
        <a:p>
          <a:endParaRPr lang="en-US" sz="2000" b="1">
            <a:solidFill>
              <a:srgbClr val="002060"/>
            </a:solidFill>
          </a:endParaRPr>
        </a:p>
      </dgm:t>
    </dgm:pt>
    <dgm:pt modelId="{82D1D4C5-3542-FB42-9711-3BAB5B0C1D47}" type="sibTrans" cxnId="{BBC9A3B2-DE66-D349-A64F-1B5271DF85EB}">
      <dgm:prSet/>
      <dgm:spPr/>
      <dgm:t>
        <a:bodyPr/>
        <a:lstStyle/>
        <a:p>
          <a:endParaRPr lang="en-US" sz="2000" b="1">
            <a:solidFill>
              <a:srgbClr val="002060"/>
            </a:solidFill>
          </a:endParaRPr>
        </a:p>
      </dgm:t>
    </dgm:pt>
    <dgm:pt modelId="{B8FE9B04-D445-1847-B808-1D8CAC59C742}" type="pres">
      <dgm:prSet presAssocID="{52132EEB-EAB4-B447-AD22-26343EBA8B9E}" presName="compositeShape" presStyleCnt="0">
        <dgm:presLayoutVars>
          <dgm:chMax val="7"/>
          <dgm:dir/>
          <dgm:resizeHandles val="exact"/>
        </dgm:presLayoutVars>
      </dgm:prSet>
      <dgm:spPr/>
    </dgm:pt>
    <dgm:pt modelId="{15C50A2A-A7DB-0247-84AB-D09A2871EE54}" type="pres">
      <dgm:prSet presAssocID="{7A026027-6AD1-4040-B1B1-71CA7669DCA5}" presName="circ1" presStyleLbl="vennNode1" presStyleIdx="0" presStyleCnt="4" custLinFactNeighborY="7038"/>
      <dgm:spPr/>
    </dgm:pt>
    <dgm:pt modelId="{5E477050-CCDD-6947-9ECF-D42F35A0B10B}" type="pres">
      <dgm:prSet presAssocID="{7A026027-6AD1-4040-B1B1-71CA7669DCA5}" presName="circ1Tx" presStyleLbl="revTx" presStyleIdx="0" presStyleCnt="0">
        <dgm:presLayoutVars>
          <dgm:chMax val="0"/>
          <dgm:chPref val="0"/>
          <dgm:bulletEnabled val="1"/>
        </dgm:presLayoutVars>
      </dgm:prSet>
      <dgm:spPr/>
    </dgm:pt>
    <dgm:pt modelId="{D0419EE1-2D39-F048-AE2A-E4FC754C0701}" type="pres">
      <dgm:prSet presAssocID="{3AA38124-1ED5-1049-ABA8-C9028AE919EF}" presName="circ2" presStyleLbl="vennNode1" presStyleIdx="1" presStyleCnt="4" custLinFactNeighborY="7038"/>
      <dgm:spPr/>
    </dgm:pt>
    <dgm:pt modelId="{6FE0A0AC-B877-A34D-B522-B17B4E553341}" type="pres">
      <dgm:prSet presAssocID="{3AA38124-1ED5-1049-ABA8-C9028AE919EF}" presName="circ2Tx" presStyleLbl="revTx" presStyleIdx="0" presStyleCnt="0">
        <dgm:presLayoutVars>
          <dgm:chMax val="0"/>
          <dgm:chPref val="0"/>
          <dgm:bulletEnabled val="1"/>
        </dgm:presLayoutVars>
      </dgm:prSet>
      <dgm:spPr/>
    </dgm:pt>
    <dgm:pt modelId="{94D94235-346A-474E-AD04-0A962D61DA93}" type="pres">
      <dgm:prSet presAssocID="{D92BEC40-CD60-8A41-927B-182ABF3A74E2}" presName="circ3" presStyleLbl="vennNode1" presStyleIdx="2" presStyleCnt="4" custLinFactNeighborY="2705"/>
      <dgm:spPr/>
    </dgm:pt>
    <dgm:pt modelId="{74C70FAB-6026-CA4C-B3AF-0021AC2A85E6}" type="pres">
      <dgm:prSet presAssocID="{D92BEC40-CD60-8A41-927B-182ABF3A74E2}" presName="circ3Tx" presStyleLbl="revTx" presStyleIdx="0" presStyleCnt="0">
        <dgm:presLayoutVars>
          <dgm:chMax val="0"/>
          <dgm:chPref val="0"/>
          <dgm:bulletEnabled val="1"/>
        </dgm:presLayoutVars>
      </dgm:prSet>
      <dgm:spPr/>
    </dgm:pt>
    <dgm:pt modelId="{85B177CC-A170-F846-A90E-580F00C90813}" type="pres">
      <dgm:prSet presAssocID="{664B9847-D5EA-134D-9123-D2F1EE332B9B}" presName="circ4" presStyleLbl="vennNode1" presStyleIdx="3" presStyleCnt="4" custLinFactNeighborY="7038"/>
      <dgm:spPr/>
    </dgm:pt>
    <dgm:pt modelId="{CC301A21-6867-9844-B9D8-BA3043F0E6F2}" type="pres">
      <dgm:prSet presAssocID="{664B9847-D5EA-134D-9123-D2F1EE332B9B}" presName="circ4Tx" presStyleLbl="revTx" presStyleIdx="0" presStyleCnt="0">
        <dgm:presLayoutVars>
          <dgm:chMax val="0"/>
          <dgm:chPref val="0"/>
          <dgm:bulletEnabled val="1"/>
        </dgm:presLayoutVars>
      </dgm:prSet>
      <dgm:spPr/>
    </dgm:pt>
  </dgm:ptLst>
  <dgm:cxnLst>
    <dgm:cxn modelId="{075AFC11-AB62-504D-95C2-D4249647AD82}" type="presOf" srcId="{52132EEB-EAB4-B447-AD22-26343EBA8B9E}" destId="{B8FE9B04-D445-1847-B808-1D8CAC59C742}" srcOrd="0" destOrd="0" presId="urn:microsoft.com/office/officeart/2005/8/layout/venn1"/>
    <dgm:cxn modelId="{24493115-3EEF-B749-BD16-2427BA9016E7}" srcId="{52132EEB-EAB4-B447-AD22-26343EBA8B9E}" destId="{D92BEC40-CD60-8A41-927B-182ABF3A74E2}" srcOrd="2" destOrd="0" parTransId="{46D3D1F2-E741-5142-B97F-266631D1E717}" sibTransId="{EAF5B385-C6F4-AE41-B9D2-E5E8FEB50A6E}"/>
    <dgm:cxn modelId="{B1924515-E9B2-5F48-B3CF-98DA77FB241F}" srcId="{52132EEB-EAB4-B447-AD22-26343EBA8B9E}" destId="{664B9847-D5EA-134D-9123-D2F1EE332B9B}" srcOrd="3" destOrd="0" parTransId="{5304A446-D15F-604B-84A5-90BBF9080BE2}" sibTransId="{BDD12EB6-8BD6-DF4E-91B1-1E1485CBECB9}"/>
    <dgm:cxn modelId="{C4AE1A33-D2C9-E844-B541-9291D46A6FE3}" type="presOf" srcId="{664B9847-D5EA-134D-9123-D2F1EE332B9B}" destId="{CC301A21-6867-9844-B9D8-BA3043F0E6F2}" srcOrd="1" destOrd="0" presId="urn:microsoft.com/office/officeart/2005/8/layout/venn1"/>
    <dgm:cxn modelId="{24FF4C3F-0D92-B042-8D16-09BD92CA64CC}" srcId="{52132EEB-EAB4-B447-AD22-26343EBA8B9E}" destId="{3AA38124-1ED5-1049-ABA8-C9028AE919EF}" srcOrd="1" destOrd="0" parTransId="{9238694B-63B4-5F42-883B-AE052DE0B0D9}" sibTransId="{3E9BEF82-C78A-364A-B821-553840A8985A}"/>
    <dgm:cxn modelId="{EB27D355-02CB-574B-B8CE-8DE85B673254}" type="presOf" srcId="{664B9847-D5EA-134D-9123-D2F1EE332B9B}" destId="{85B177CC-A170-F846-A90E-580F00C90813}" srcOrd="0" destOrd="0" presId="urn:microsoft.com/office/officeart/2005/8/layout/venn1"/>
    <dgm:cxn modelId="{FB8FEF7B-7EBC-9E4C-A97D-AB8347B5C9FB}" type="presOf" srcId="{D92BEC40-CD60-8A41-927B-182ABF3A74E2}" destId="{74C70FAB-6026-CA4C-B3AF-0021AC2A85E6}" srcOrd="1" destOrd="0" presId="urn:microsoft.com/office/officeart/2005/8/layout/venn1"/>
    <dgm:cxn modelId="{24A164A3-8E0B-E64E-BC12-DC4B1AD2EA14}" type="presOf" srcId="{3AA38124-1ED5-1049-ABA8-C9028AE919EF}" destId="{D0419EE1-2D39-F048-AE2A-E4FC754C0701}" srcOrd="0" destOrd="0" presId="urn:microsoft.com/office/officeart/2005/8/layout/venn1"/>
    <dgm:cxn modelId="{BBC9A3B2-DE66-D349-A64F-1B5271DF85EB}" srcId="{52132EEB-EAB4-B447-AD22-26343EBA8B9E}" destId="{7A026027-6AD1-4040-B1B1-71CA7669DCA5}" srcOrd="0" destOrd="0" parTransId="{BB3D5C60-5151-5E40-BC6E-5B57CFBD3BBA}" sibTransId="{82D1D4C5-3542-FB42-9711-3BAB5B0C1D47}"/>
    <dgm:cxn modelId="{7D5AE2C0-C97C-6B42-8984-4433018F1AC5}" type="presOf" srcId="{D92BEC40-CD60-8A41-927B-182ABF3A74E2}" destId="{94D94235-346A-474E-AD04-0A962D61DA93}" srcOrd="0" destOrd="0" presId="urn:microsoft.com/office/officeart/2005/8/layout/venn1"/>
    <dgm:cxn modelId="{775401C8-6B68-1A46-AE6F-E6EB7E7A62DC}" type="presOf" srcId="{3AA38124-1ED5-1049-ABA8-C9028AE919EF}" destId="{6FE0A0AC-B877-A34D-B522-B17B4E553341}" srcOrd="1" destOrd="0" presId="urn:microsoft.com/office/officeart/2005/8/layout/venn1"/>
    <dgm:cxn modelId="{40F07EC9-1215-2F4C-8C98-F5E9A7B9F6BC}" type="presOf" srcId="{7A026027-6AD1-4040-B1B1-71CA7669DCA5}" destId="{5E477050-CCDD-6947-9ECF-D42F35A0B10B}" srcOrd="1" destOrd="0" presId="urn:microsoft.com/office/officeart/2005/8/layout/venn1"/>
    <dgm:cxn modelId="{09F623E4-F255-264F-BC87-136F139307E7}" type="presOf" srcId="{7A026027-6AD1-4040-B1B1-71CA7669DCA5}" destId="{15C50A2A-A7DB-0247-84AB-D09A2871EE54}" srcOrd="0" destOrd="0" presId="urn:microsoft.com/office/officeart/2005/8/layout/venn1"/>
    <dgm:cxn modelId="{374EBE0D-025F-8948-950D-723372D377A0}" type="presParOf" srcId="{B8FE9B04-D445-1847-B808-1D8CAC59C742}" destId="{15C50A2A-A7DB-0247-84AB-D09A2871EE54}" srcOrd="0" destOrd="0" presId="urn:microsoft.com/office/officeart/2005/8/layout/venn1"/>
    <dgm:cxn modelId="{1FF51978-04B6-6B47-A252-92CF9025D629}" type="presParOf" srcId="{B8FE9B04-D445-1847-B808-1D8CAC59C742}" destId="{5E477050-CCDD-6947-9ECF-D42F35A0B10B}" srcOrd="1" destOrd="0" presId="urn:microsoft.com/office/officeart/2005/8/layout/venn1"/>
    <dgm:cxn modelId="{FC9DE151-5859-5A47-BD48-DEC034BF08B9}" type="presParOf" srcId="{B8FE9B04-D445-1847-B808-1D8CAC59C742}" destId="{D0419EE1-2D39-F048-AE2A-E4FC754C0701}" srcOrd="2" destOrd="0" presId="urn:microsoft.com/office/officeart/2005/8/layout/venn1"/>
    <dgm:cxn modelId="{E0B180BC-82F2-D74C-9E94-B7B66FBE8F12}" type="presParOf" srcId="{B8FE9B04-D445-1847-B808-1D8CAC59C742}" destId="{6FE0A0AC-B877-A34D-B522-B17B4E553341}" srcOrd="3" destOrd="0" presId="urn:microsoft.com/office/officeart/2005/8/layout/venn1"/>
    <dgm:cxn modelId="{B7A35107-AB68-C648-B064-9AE902AA17D1}" type="presParOf" srcId="{B8FE9B04-D445-1847-B808-1D8CAC59C742}" destId="{94D94235-346A-474E-AD04-0A962D61DA93}" srcOrd="4" destOrd="0" presId="urn:microsoft.com/office/officeart/2005/8/layout/venn1"/>
    <dgm:cxn modelId="{5F905CA3-0C4D-534F-95ED-C9C974038001}" type="presParOf" srcId="{B8FE9B04-D445-1847-B808-1D8CAC59C742}" destId="{74C70FAB-6026-CA4C-B3AF-0021AC2A85E6}" srcOrd="5" destOrd="0" presId="urn:microsoft.com/office/officeart/2005/8/layout/venn1"/>
    <dgm:cxn modelId="{424A00DF-8D91-AD49-9F10-7CDEA8801550}" type="presParOf" srcId="{B8FE9B04-D445-1847-B808-1D8CAC59C742}" destId="{85B177CC-A170-F846-A90E-580F00C90813}" srcOrd="6" destOrd="0" presId="urn:microsoft.com/office/officeart/2005/8/layout/venn1"/>
    <dgm:cxn modelId="{31DCF86F-8FA7-9D4B-9EB1-301C4066A6F0}" type="presParOf" srcId="{B8FE9B04-D445-1847-B808-1D8CAC59C742}" destId="{CC301A21-6867-9844-B9D8-BA3043F0E6F2}" srcOrd="7" destOrd="0" presId="urn:microsoft.com/office/officeart/2005/8/layout/venn1"/>
  </dgm:cxnLst>
  <dgm:bg>
    <a:solidFill>
      <a:srgbClr val="FFFFF4"/>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CE81-615C-1448-B799-F40ED26EB50D}">
      <dsp:nvSpPr>
        <dsp:cNvPr id="0" name=""/>
        <dsp:cNvSpPr/>
      </dsp:nvSpPr>
      <dsp:spPr>
        <a:xfrm>
          <a:off x="-7484046" y="-1144813"/>
          <a:ext cx="8914125" cy="8914125"/>
        </a:xfrm>
        <a:prstGeom prst="blockArc">
          <a:avLst>
            <a:gd name="adj1" fmla="val 18900000"/>
            <a:gd name="adj2" fmla="val 2700000"/>
            <a:gd name="adj3" fmla="val 242"/>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4820E-4FCB-2345-B806-BA4A6FA2DC48}">
      <dsp:nvSpPr>
        <dsp:cNvPr id="0" name=""/>
        <dsp:cNvSpPr/>
      </dsp:nvSpPr>
      <dsp:spPr>
        <a:xfrm>
          <a:off x="464708" y="301149"/>
          <a:ext cx="8567681" cy="60203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rgbClr val="002060"/>
              </a:solidFill>
            </a:rPr>
            <a:t>对于个人以及集体生活的批判性反思</a:t>
          </a:r>
        </a:p>
      </dsp:txBody>
      <dsp:txXfrm>
        <a:off x="464708" y="301149"/>
        <a:ext cx="8567681" cy="602034"/>
      </dsp:txXfrm>
    </dsp:sp>
    <dsp:sp modelId="{6EB0D437-D5A8-0C4B-8C81-E547A5C1FDC7}">
      <dsp:nvSpPr>
        <dsp:cNvPr id="0" name=""/>
        <dsp:cNvSpPr/>
      </dsp:nvSpPr>
      <dsp:spPr>
        <a:xfrm>
          <a:off x="88437" y="225895"/>
          <a:ext cx="752542" cy="75254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0CB3FA-5D78-9B43-A846-6C5CAE8BF807}">
      <dsp:nvSpPr>
        <dsp:cNvPr id="0" name=""/>
        <dsp:cNvSpPr/>
      </dsp:nvSpPr>
      <dsp:spPr>
        <a:xfrm>
          <a:off x="1009904" y="1204731"/>
          <a:ext cx="8022485" cy="602034"/>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rgbClr val="002060"/>
              </a:solidFill>
            </a:rPr>
            <a:t>关于健康的社会决定因素的重要对话</a:t>
          </a:r>
        </a:p>
      </dsp:txBody>
      <dsp:txXfrm>
        <a:off x="1009904" y="1204731"/>
        <a:ext cx="8022485" cy="602034"/>
      </dsp:txXfrm>
    </dsp:sp>
    <dsp:sp modelId="{5C14CCE4-3090-4F4F-BFFE-08B080BF1721}">
      <dsp:nvSpPr>
        <dsp:cNvPr id="0" name=""/>
        <dsp:cNvSpPr/>
      </dsp:nvSpPr>
      <dsp:spPr>
        <a:xfrm>
          <a:off x="633633" y="1129476"/>
          <a:ext cx="752542" cy="752542"/>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7FEE4409-A5FC-ED4C-A2C8-8B63131C7557}">
      <dsp:nvSpPr>
        <dsp:cNvPr id="0" name=""/>
        <dsp:cNvSpPr/>
      </dsp:nvSpPr>
      <dsp:spPr>
        <a:xfrm>
          <a:off x="1308669" y="2107650"/>
          <a:ext cx="7723720" cy="602034"/>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err="1">
              <a:solidFill>
                <a:srgbClr val="002060"/>
              </a:solidFill>
            </a:rPr>
            <a:t>体验式的学习以获得认知以及见识</a:t>
          </a:r>
          <a:endParaRPr lang="en-US" sz="1800" b="1" kern="1200" dirty="0">
            <a:solidFill>
              <a:srgbClr val="002060"/>
            </a:solidFill>
          </a:endParaRPr>
        </a:p>
      </dsp:txBody>
      <dsp:txXfrm>
        <a:off x="1308669" y="2107650"/>
        <a:ext cx="7723720" cy="602034"/>
      </dsp:txXfrm>
    </dsp:sp>
    <dsp:sp modelId="{21D464E2-2223-034D-AC2B-5560600EC284}">
      <dsp:nvSpPr>
        <dsp:cNvPr id="0" name=""/>
        <dsp:cNvSpPr/>
      </dsp:nvSpPr>
      <dsp:spPr>
        <a:xfrm>
          <a:off x="932398" y="2032395"/>
          <a:ext cx="752542" cy="752542"/>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799BE4F7-EA8A-7747-910F-085BA4CDC2C3}">
      <dsp:nvSpPr>
        <dsp:cNvPr id="0" name=""/>
        <dsp:cNvSpPr/>
      </dsp:nvSpPr>
      <dsp:spPr>
        <a:xfrm>
          <a:off x="1404062" y="3011231"/>
          <a:ext cx="7628327" cy="602034"/>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err="1">
              <a:solidFill>
                <a:srgbClr val="002060"/>
              </a:solidFill>
            </a:rPr>
            <a:t>借助集体的智慧进行协作学习</a:t>
          </a:r>
          <a:endParaRPr lang="en-US" sz="1800" b="1" kern="1200" dirty="0">
            <a:solidFill>
              <a:srgbClr val="002060"/>
            </a:solidFill>
          </a:endParaRPr>
        </a:p>
      </dsp:txBody>
      <dsp:txXfrm>
        <a:off x="1404062" y="3011231"/>
        <a:ext cx="7628327" cy="602034"/>
      </dsp:txXfrm>
    </dsp:sp>
    <dsp:sp modelId="{3F7E11B8-6C1D-1940-843F-BAB1B9681B21}">
      <dsp:nvSpPr>
        <dsp:cNvPr id="0" name=""/>
        <dsp:cNvSpPr/>
      </dsp:nvSpPr>
      <dsp:spPr>
        <a:xfrm>
          <a:off x="1027790" y="2935977"/>
          <a:ext cx="752542" cy="752542"/>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15E1963C-FF81-9B41-BB73-8A60E05EFD81}">
      <dsp:nvSpPr>
        <dsp:cNvPr id="0" name=""/>
        <dsp:cNvSpPr/>
      </dsp:nvSpPr>
      <dsp:spPr>
        <a:xfrm>
          <a:off x="1308669" y="3914813"/>
          <a:ext cx="7723720" cy="602034"/>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err="1">
              <a:solidFill>
                <a:srgbClr val="002060"/>
              </a:solidFill>
            </a:rPr>
            <a:t>挑战污名化</a:t>
          </a:r>
          <a:r>
            <a:rPr lang="en-US" sz="1800" b="1" kern="1200" dirty="0">
              <a:solidFill>
                <a:srgbClr val="002060"/>
              </a:solidFill>
            </a:rPr>
            <a:t>&amp; </a:t>
          </a:r>
          <a:r>
            <a:rPr lang="en-US" sz="1800" b="1" kern="1200" dirty="0" err="1">
              <a:solidFill>
                <a:srgbClr val="002060"/>
              </a:solidFill>
            </a:rPr>
            <a:t>对精神疾病的歧视</a:t>
          </a:r>
          <a:r>
            <a:rPr lang="en-US" sz="1800" b="1" kern="1200" dirty="0">
              <a:solidFill>
                <a:srgbClr val="002060"/>
              </a:solidFill>
            </a:rPr>
            <a:t> &amp; </a:t>
          </a:r>
          <a:r>
            <a:rPr lang="en-US" sz="1800" b="1" kern="1200" dirty="0" err="1">
              <a:solidFill>
                <a:srgbClr val="002060"/>
              </a:solidFill>
            </a:rPr>
            <a:t>其他的不公平</a:t>
          </a:r>
          <a:r>
            <a:rPr lang="en-US" sz="1800" b="1" kern="1200" dirty="0">
              <a:solidFill>
                <a:srgbClr val="002060"/>
              </a:solidFill>
            </a:rPr>
            <a:t> </a:t>
          </a:r>
        </a:p>
      </dsp:txBody>
      <dsp:txXfrm>
        <a:off x="1308669" y="3914813"/>
        <a:ext cx="7723720" cy="602034"/>
      </dsp:txXfrm>
    </dsp:sp>
    <dsp:sp modelId="{336DFAD3-4CC8-334C-9375-F9F55FFFE6BE}">
      <dsp:nvSpPr>
        <dsp:cNvPr id="0" name=""/>
        <dsp:cNvSpPr/>
      </dsp:nvSpPr>
      <dsp:spPr>
        <a:xfrm>
          <a:off x="932398" y="3839559"/>
          <a:ext cx="752542" cy="752542"/>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DD054DAF-6064-624D-B971-7A5478FA0216}">
      <dsp:nvSpPr>
        <dsp:cNvPr id="0" name=""/>
        <dsp:cNvSpPr/>
      </dsp:nvSpPr>
      <dsp:spPr>
        <a:xfrm>
          <a:off x="1009904" y="4817732"/>
          <a:ext cx="8022485" cy="602034"/>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err="1">
              <a:solidFill>
                <a:srgbClr val="002060"/>
              </a:solidFill>
            </a:rPr>
            <a:t>促进心理健康素养</a:t>
          </a:r>
          <a:r>
            <a:rPr lang="zh-CN" altLang="en-US" sz="1800" b="1" kern="1200" dirty="0">
              <a:solidFill>
                <a:srgbClr val="002060"/>
              </a:solidFill>
            </a:rPr>
            <a:t>，同辈的支持 </a:t>
          </a:r>
          <a:r>
            <a:rPr lang="en-US" altLang="zh-CN" sz="1800" b="1" kern="1200" dirty="0">
              <a:solidFill>
                <a:srgbClr val="002060"/>
              </a:solidFill>
            </a:rPr>
            <a:t>&amp;</a:t>
          </a:r>
          <a:r>
            <a:rPr lang="zh-CN" altLang="en-US" sz="1800" b="1" kern="1200" dirty="0">
              <a:solidFill>
                <a:srgbClr val="002060"/>
              </a:solidFill>
            </a:rPr>
            <a:t> 护理的渠道</a:t>
          </a:r>
          <a:endParaRPr lang="en-US" sz="1800" b="1" kern="1200" dirty="0">
            <a:solidFill>
              <a:srgbClr val="002060"/>
            </a:solidFill>
          </a:endParaRPr>
        </a:p>
      </dsp:txBody>
      <dsp:txXfrm>
        <a:off x="1009904" y="4817732"/>
        <a:ext cx="8022485" cy="602034"/>
      </dsp:txXfrm>
    </dsp:sp>
    <dsp:sp modelId="{68FE63B3-99B2-534A-BDC8-385C7AB83EF4}">
      <dsp:nvSpPr>
        <dsp:cNvPr id="0" name=""/>
        <dsp:cNvSpPr/>
      </dsp:nvSpPr>
      <dsp:spPr>
        <a:xfrm>
          <a:off x="633633" y="4742478"/>
          <a:ext cx="752542" cy="752542"/>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BDE1A4E1-22BA-C947-B067-BCB51352088A}">
      <dsp:nvSpPr>
        <dsp:cNvPr id="0" name=""/>
        <dsp:cNvSpPr/>
      </dsp:nvSpPr>
      <dsp:spPr>
        <a:xfrm>
          <a:off x="464708" y="5721313"/>
          <a:ext cx="8567681" cy="602034"/>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7865"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err="1">
              <a:solidFill>
                <a:srgbClr val="002060"/>
              </a:solidFill>
            </a:rPr>
            <a:t>提高集体能力以提供跨领域的精神卫生保健并促进学生的健康</a:t>
          </a:r>
          <a:r>
            <a:rPr lang="zh-CN" altLang="en-US" sz="1800" b="1" kern="1200" dirty="0">
              <a:solidFill>
                <a:srgbClr val="002060"/>
              </a:solidFill>
            </a:rPr>
            <a:t>。</a:t>
          </a:r>
          <a:endParaRPr lang="en-US" sz="1800" b="1" kern="1200" dirty="0">
            <a:solidFill>
              <a:srgbClr val="002060"/>
            </a:solidFill>
          </a:endParaRPr>
        </a:p>
      </dsp:txBody>
      <dsp:txXfrm>
        <a:off x="464708" y="5721313"/>
        <a:ext cx="8567681" cy="602034"/>
      </dsp:txXfrm>
    </dsp:sp>
    <dsp:sp modelId="{387D404A-07FF-A443-99EB-C1EFE6680213}">
      <dsp:nvSpPr>
        <dsp:cNvPr id="0" name=""/>
        <dsp:cNvSpPr/>
      </dsp:nvSpPr>
      <dsp:spPr>
        <a:xfrm>
          <a:off x="88437" y="5646059"/>
          <a:ext cx="752542" cy="752542"/>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50A2A-A7DB-0247-84AB-D09A2871EE54}">
      <dsp:nvSpPr>
        <dsp:cNvPr id="0" name=""/>
        <dsp:cNvSpPr/>
      </dsp:nvSpPr>
      <dsp:spPr>
        <a:xfrm>
          <a:off x="3907858" y="229478"/>
          <a:ext cx="2560833" cy="256083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同理心 &amp; </a:t>
          </a:r>
          <a:r>
            <a:rPr lang="en-US" sz="2000" b="1" kern="1200" dirty="0" err="1"/>
            <a:t>恻隐心</a:t>
          </a:r>
          <a:endParaRPr lang="en-US" sz="2000" b="1" kern="1200" dirty="0"/>
        </a:p>
        <a:p>
          <a:pPr marL="0" lvl="0" indent="0" algn="ctr" defTabSz="889000">
            <a:lnSpc>
              <a:spcPct val="90000"/>
            </a:lnSpc>
            <a:spcBef>
              <a:spcPct val="0"/>
            </a:spcBef>
            <a:spcAft>
              <a:spcPct val="35000"/>
            </a:spcAft>
            <a:buNone/>
          </a:pPr>
          <a:endParaRPr lang="en-US" sz="2000" b="1" kern="1200" dirty="0"/>
        </a:p>
      </dsp:txBody>
      <dsp:txXfrm>
        <a:off x="4203339" y="574205"/>
        <a:ext cx="1969872" cy="812572"/>
      </dsp:txXfrm>
    </dsp:sp>
    <dsp:sp modelId="{D0419EE1-2D39-F048-AE2A-E4FC754C0701}">
      <dsp:nvSpPr>
        <dsp:cNvPr id="0" name=""/>
        <dsp:cNvSpPr/>
      </dsp:nvSpPr>
      <dsp:spPr>
        <a:xfrm>
          <a:off x="5040535" y="1362154"/>
          <a:ext cx="2560833" cy="256083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ts val="0"/>
            </a:spcAft>
            <a:buNone/>
          </a:pPr>
          <a:r>
            <a:rPr lang="en-US" sz="2000" b="1" kern="1200" dirty="0" err="1"/>
            <a:t>社会公义</a:t>
          </a:r>
          <a:endParaRPr lang="en-US" sz="2000" b="1" kern="1200" dirty="0"/>
        </a:p>
      </dsp:txBody>
      <dsp:txXfrm>
        <a:off x="6419445" y="1657635"/>
        <a:ext cx="984936" cy="1969872"/>
      </dsp:txXfrm>
    </dsp:sp>
    <dsp:sp modelId="{94D94235-346A-474E-AD04-0A962D61DA93}">
      <dsp:nvSpPr>
        <dsp:cNvPr id="0" name=""/>
        <dsp:cNvSpPr/>
      </dsp:nvSpPr>
      <dsp:spPr>
        <a:xfrm>
          <a:off x="3907858" y="2363846"/>
          <a:ext cx="2560833" cy="256083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集体赋权</a:t>
          </a:r>
        </a:p>
      </dsp:txBody>
      <dsp:txXfrm>
        <a:off x="4203339" y="3767380"/>
        <a:ext cx="1969872" cy="812572"/>
      </dsp:txXfrm>
    </dsp:sp>
    <dsp:sp modelId="{85B177CC-A170-F846-A90E-580F00C90813}">
      <dsp:nvSpPr>
        <dsp:cNvPr id="0" name=""/>
        <dsp:cNvSpPr/>
      </dsp:nvSpPr>
      <dsp:spPr>
        <a:xfrm>
          <a:off x="2775182" y="1362154"/>
          <a:ext cx="2560833" cy="2560833"/>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14288" lvl="0" indent="-14288" algn="l" defTabSz="889000">
            <a:lnSpc>
              <a:spcPct val="90000"/>
            </a:lnSpc>
            <a:spcBef>
              <a:spcPct val="0"/>
            </a:spcBef>
            <a:spcAft>
              <a:spcPct val="35000"/>
            </a:spcAft>
            <a:buNone/>
            <a:tabLst/>
          </a:pPr>
          <a:endParaRPr lang="en-US" sz="2000" b="0" kern="1200" dirty="0">
            <a:solidFill>
              <a:srgbClr val="002060"/>
            </a:solidFill>
          </a:endParaRPr>
        </a:p>
      </dsp:txBody>
      <dsp:txXfrm>
        <a:off x="2972169" y="1657635"/>
        <a:ext cx="984936" cy="19698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8BCC9-E01D-D243-A321-7E4DABD0CA2F}" type="datetimeFigureOut">
              <a:rPr lang="en-US" smtClean="0"/>
              <a:t>6/22/23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179F7-7708-754C-9000-20C21E970E58}" type="slidenum">
              <a:rPr lang="en-US" smtClean="0"/>
              <a:t>‹#›</a:t>
            </a:fld>
            <a:endParaRPr lang="en-US"/>
          </a:p>
        </p:txBody>
      </p:sp>
    </p:spTree>
    <p:extLst>
      <p:ext uri="{BB962C8B-B14F-4D97-AF65-F5344CB8AC3E}">
        <p14:creationId xmlns:p14="http://schemas.microsoft.com/office/powerpoint/2010/main" val="2093221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r>
              <a:rPr lang="zh-TW" altLang="en-US" sz="1200" kern="1200" dirty="0">
                <a:solidFill>
                  <a:schemeClr val="tx1"/>
                </a:solidFill>
                <a:latin typeface="Arial" pitchFamily="-107" charset="0"/>
                <a:ea typeface="ＭＳ Ｐゴシック" pitchFamily="-107" charset="-128"/>
                <a:cs typeface="ＭＳ Ｐゴシック" pitchFamily="-107" charset="-128"/>
              </a:rPr>
              <a:t>精神健康和疾病</a:t>
            </a:r>
            <a:r>
              <a:rPr lang="en-CA" sz="1200" kern="1200" dirty="0">
                <a:solidFill>
                  <a:schemeClr val="tx1"/>
                </a:solidFill>
                <a:latin typeface="Arial" pitchFamily="-107" charset="0"/>
                <a:ea typeface="ＭＳ Ｐゴシック" pitchFamily="-107" charset="-128"/>
                <a:cs typeface="ＭＳ Ｐゴシック" pitchFamily="-107" charset="-128"/>
              </a:rPr>
              <a:t>101-</a:t>
            </a:r>
            <a:r>
              <a:rPr lang="zh-TW" altLang="en-US" sz="1200" kern="1200" dirty="0">
                <a:solidFill>
                  <a:schemeClr val="tx1"/>
                </a:solidFill>
                <a:latin typeface="Arial" pitchFamily="-107" charset="0"/>
                <a:ea typeface="ＭＳ Ｐゴシック" pitchFamily="-107" charset="-128"/>
                <a:cs typeface="ＭＳ Ｐゴシック" pitchFamily="-107" charset="-128"/>
              </a:rPr>
              <a:t>幻燈片和筆記</a:t>
            </a:r>
            <a:endParaRPr lang="en-CA" sz="1200" kern="1200" dirty="0">
              <a:solidFill>
                <a:schemeClr val="tx1"/>
              </a:solidFill>
              <a:latin typeface="Arial" pitchFamily="-107" charset="0"/>
              <a:ea typeface="ＭＳ Ｐゴシック" pitchFamily="-107" charset="-128"/>
              <a:cs typeface="ＭＳ Ｐゴシック" pitchFamily="-107" charset="-128"/>
            </a:endParaRPr>
          </a:p>
          <a:p>
            <a:r>
              <a:rPr lang="en-CA" sz="1200" kern="1200" dirty="0">
                <a:solidFill>
                  <a:schemeClr val="tx1"/>
                </a:solidFill>
                <a:latin typeface="Arial" pitchFamily="-107" charset="0"/>
                <a:ea typeface="ＭＳ Ｐゴシック" pitchFamily="-107" charset="-128"/>
                <a:cs typeface="ＭＳ Ｐゴシック" pitchFamily="-107" charset="-128"/>
              </a:rPr>
              <a:t>1.</a:t>
            </a:r>
            <a:r>
              <a:rPr lang="zh-TW" altLang="en-US" sz="1200" kern="1200" dirty="0">
                <a:solidFill>
                  <a:schemeClr val="tx1"/>
                </a:solidFill>
                <a:latin typeface="Arial" pitchFamily="-107" charset="0"/>
                <a:ea typeface="ＭＳ Ｐゴシック" pitchFamily="-107" charset="-128"/>
                <a:cs typeface="ＭＳ Ｐゴシック" pitchFamily="-107" charset="-128"/>
              </a:rPr>
              <a:t>標題幻燈片</a:t>
            </a:r>
            <a:endParaRPr lang="en-CA" sz="1200" kern="1200" dirty="0">
              <a:solidFill>
                <a:schemeClr val="tx1"/>
              </a:solidFill>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6F4EE1FA-13A2-564A-86E8-8EB01113E81C}" type="slidenum">
              <a:rPr lang="en-US" smtClean="0"/>
              <a:pPr>
                <a:defRPr/>
              </a:pPr>
              <a:t>1</a:t>
            </a:fld>
            <a:endParaRPr lang="en-US"/>
          </a:p>
        </p:txBody>
      </p:sp>
    </p:spTree>
    <p:extLst>
      <p:ext uri="{BB962C8B-B14F-4D97-AF65-F5344CB8AC3E}">
        <p14:creationId xmlns:p14="http://schemas.microsoft.com/office/powerpoint/2010/main" val="252953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Implications #3:</a:t>
            </a:r>
          </a:p>
          <a:p>
            <a:r>
              <a:rPr lang="en-US" dirty="0"/>
              <a:t>- Reasons</a:t>
            </a:r>
            <a:r>
              <a:rPr lang="en-US" baseline="0" dirty="0"/>
              <a:t> can become barriers </a:t>
            </a:r>
            <a:r>
              <a:rPr lang="en-CA" baseline="0" dirty="0"/>
              <a:t>towards value driven actions</a:t>
            </a:r>
            <a:endParaRPr lang="en-US" dirty="0"/>
          </a:p>
        </p:txBody>
      </p:sp>
      <p:sp>
        <p:nvSpPr>
          <p:cNvPr id="4" name="Slide Number Placeholder 3"/>
          <p:cNvSpPr>
            <a:spLocks noGrp="1"/>
          </p:cNvSpPr>
          <p:nvPr>
            <p:ph type="sldNum" sz="quarter" idx="10"/>
          </p:nvPr>
        </p:nvSpPr>
        <p:spPr/>
        <p:txBody>
          <a:bodyPr/>
          <a:lstStyle/>
          <a:p>
            <a:pPr>
              <a:defRPr/>
            </a:pPr>
            <a:fld id="{6F4EE1FA-13A2-564A-86E8-8EB01113E81C}" type="slidenum">
              <a:rPr lang="en-US" smtClean="0"/>
              <a:pPr>
                <a:defRPr/>
              </a:pPr>
              <a:t>10</a:t>
            </a:fld>
            <a:endParaRPr lang="en-US"/>
          </a:p>
        </p:txBody>
      </p:sp>
    </p:spTree>
    <p:extLst>
      <p:ext uri="{BB962C8B-B14F-4D97-AF65-F5344CB8AC3E}">
        <p14:creationId xmlns:p14="http://schemas.microsoft.com/office/powerpoint/2010/main" val="233739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9232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6902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13</a:t>
            </a:fld>
            <a:endParaRPr lang="en-US"/>
          </a:p>
        </p:txBody>
      </p:sp>
    </p:spTree>
    <p:extLst>
      <p:ext uri="{BB962C8B-B14F-4D97-AF65-F5344CB8AC3E}">
        <p14:creationId xmlns:p14="http://schemas.microsoft.com/office/powerpoint/2010/main" val="404458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14</a:t>
            </a:fld>
            <a:endParaRPr lang="en-US"/>
          </a:p>
        </p:txBody>
      </p:sp>
    </p:spTree>
    <p:extLst>
      <p:ext uri="{BB962C8B-B14F-4D97-AF65-F5344CB8AC3E}">
        <p14:creationId xmlns:p14="http://schemas.microsoft.com/office/powerpoint/2010/main" val="91622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lang="zh-TW" altLang="en-US" dirty="0"/>
            </a:br>
            <a:r>
              <a:rPr lang="en-CA" sz="1200" kern="1200" dirty="0">
                <a:solidFill>
                  <a:schemeClr val="tx1"/>
                </a:solidFill>
                <a:effectLst/>
                <a:latin typeface="+mn-lt"/>
                <a:ea typeface="+mn-ea"/>
                <a:cs typeface="+mn-cs"/>
              </a:rPr>
              <a:t>GEP: </a:t>
            </a:r>
            <a:r>
              <a:rPr lang="zh-TW" altLang="en-US" sz="1200" kern="1200" dirty="0">
                <a:solidFill>
                  <a:schemeClr val="tx1"/>
                </a:solidFill>
                <a:effectLst/>
                <a:latin typeface="+mn-lt"/>
                <a:ea typeface="+mn-ea"/>
                <a:cs typeface="+mn-cs"/>
              </a:rPr>
              <a:t>群體賦權心理健康教育組成的</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現在讓我們介紹一下什麼是群體賦權心理健康教育</a:t>
            </a:r>
            <a:r>
              <a:rPr lang="en-CA" sz="1200" kern="1200" dirty="0">
                <a:solidFill>
                  <a:schemeClr val="tx1"/>
                </a:solidFill>
                <a:effectLst/>
                <a:latin typeface="+mn-lt"/>
                <a:ea typeface="+mn-ea"/>
                <a:cs typeface="+mn-cs"/>
              </a:rPr>
              <a:t>. GEP</a:t>
            </a:r>
            <a:r>
              <a:rPr lang="zh-TW" altLang="en-US" sz="1200" kern="1200" dirty="0">
                <a:solidFill>
                  <a:schemeClr val="tx1"/>
                </a:solidFill>
                <a:effectLst/>
                <a:latin typeface="+mn-lt"/>
                <a:ea typeface="+mn-ea"/>
                <a:cs typeface="+mn-cs"/>
              </a:rPr>
              <a:t>能夠令我們加深對社會公義原則的理解</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明白到社會的不公平會對個人及群體的健康造成障礙</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讓我們更能夠洞悉社會制度對我們個人及社群層面造成的各種影響</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提高我們深究問題的根源和應對壓力的能力</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認識到我們相互之間的聯繫</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促進我們對自我及社區的關心和愛護</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協助我們能更積極地互相扶持</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共同促進社區的健康</a:t>
            </a:r>
            <a:r>
              <a:rPr lang="en-CA"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15</a:t>
            </a:fld>
            <a:endParaRPr lang="en-US"/>
          </a:p>
        </p:txBody>
      </p:sp>
    </p:spTree>
    <p:extLst>
      <p:ext uri="{BB962C8B-B14F-4D97-AF65-F5344CB8AC3E}">
        <p14:creationId xmlns:p14="http://schemas.microsoft.com/office/powerpoint/2010/main" val="208425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anose="020B0600070205080204" pitchFamily="34" charset="-128"/>
              </a:rPr>
              <a:t>William, L. (2008). Developing personal skills: empowerment. In A. R. </a:t>
            </a:r>
            <a:r>
              <a:rPr lang="en-US" altLang="en-US" sz="1200" dirty="0" err="1">
                <a:ea typeface="ＭＳ Ｐゴシック" panose="020B0600070205080204" pitchFamily="34" charset="-128"/>
              </a:rPr>
              <a:t>Vollman</a:t>
            </a:r>
            <a:r>
              <a:rPr lang="en-US" altLang="en-US" sz="1200" dirty="0">
                <a:ea typeface="ＭＳ Ｐゴシック" panose="020B0600070205080204" pitchFamily="34" charset="-128"/>
              </a:rPr>
              <a:t>, E. T. Anderson &amp; J. McFarlane (Eds.), </a:t>
            </a:r>
            <a:r>
              <a:rPr lang="en-US" altLang="en-US" sz="1200" i="1" dirty="0">
                <a:ea typeface="ＭＳ Ｐゴシック" panose="020B0600070205080204" pitchFamily="34" charset="-128"/>
              </a:rPr>
              <a:t>Canadian community as partner: Theory &amp; multidisciplinary practice</a:t>
            </a:r>
            <a:r>
              <a:rPr lang="en-US" altLang="en-US" sz="1200" dirty="0">
                <a:ea typeface="ＭＳ Ｐゴシック" panose="020B0600070205080204" pitchFamily="34" charset="-128"/>
              </a:rPr>
              <a:t> (pp. 94-112). Philadelphia: Wolters Kluwer/Lippincott Williams &amp; Wilkins.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 and GEP work together to increase psychological flexibility, which strengthens one’s capacity to engage in mutual support, identify personal and collective needs,  work together to develop solutions &amp; strategies, and take committed action to achieve collective goals. </a:t>
            </a:r>
          </a:p>
          <a:p>
            <a:endParaRPr lang="en-US" dirty="0"/>
          </a:p>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16</a:t>
            </a:fld>
            <a:endParaRPr lang="en-US"/>
          </a:p>
        </p:txBody>
      </p:sp>
    </p:spTree>
    <p:extLst>
      <p:ext uri="{BB962C8B-B14F-4D97-AF65-F5344CB8AC3E}">
        <p14:creationId xmlns:p14="http://schemas.microsoft.com/office/powerpoint/2010/main" val="202540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2</a:t>
            </a:fld>
            <a:endParaRPr lang="en-US"/>
          </a:p>
        </p:txBody>
      </p:sp>
    </p:spTree>
    <p:extLst>
      <p:ext uri="{BB962C8B-B14F-4D97-AF65-F5344CB8AC3E}">
        <p14:creationId xmlns:p14="http://schemas.microsoft.com/office/powerpoint/2010/main" val="85324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a:solidFill>
                  <a:schemeClr val="tx1"/>
                </a:solidFill>
                <a:effectLst/>
                <a:latin typeface="+mn-lt"/>
                <a:ea typeface="+mn-ea"/>
                <a:cs typeface="+mn-cs"/>
              </a:rPr>
              <a:t>ACE </a:t>
            </a:r>
            <a:r>
              <a:rPr lang="zh-TW" altLang="en-US" sz="1200" kern="1200" dirty="0">
                <a:solidFill>
                  <a:schemeClr val="tx1"/>
                </a:solidFill>
                <a:effectLst/>
                <a:latin typeface="+mn-lt"/>
                <a:ea typeface="+mn-ea"/>
                <a:cs typeface="+mn-cs"/>
              </a:rPr>
              <a:t>代表</a:t>
            </a:r>
            <a:r>
              <a:rPr lang="en-CA"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接納</a:t>
            </a:r>
            <a:r>
              <a:rPr lang="en-CA"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承諾與賦權理論模型</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這個理論模型是拼合了兩種經過實證研究的幹與技巧結合的培訓模式</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首先我們會介紹</a:t>
            </a:r>
            <a:r>
              <a:rPr lang="en-CA"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接納與承諾治療法</a:t>
            </a:r>
            <a:r>
              <a:rPr lang="en-CA" sz="1200" kern="1200" dirty="0">
                <a:solidFill>
                  <a:schemeClr val="tx1"/>
                </a:solidFill>
                <a:effectLst/>
                <a:latin typeface="+mn-lt"/>
                <a:ea typeface="+mn-ea"/>
                <a:cs typeface="+mn-cs"/>
              </a:rPr>
              <a:t>”, A.C.T. - “ACT”. </a:t>
            </a:r>
            <a:r>
              <a:rPr lang="zh-TW" altLang="en-US" sz="1200" kern="1200" dirty="0">
                <a:solidFill>
                  <a:schemeClr val="tx1"/>
                </a:solidFill>
                <a:effectLst/>
                <a:latin typeface="+mn-lt"/>
                <a:ea typeface="+mn-ea"/>
                <a:cs typeface="+mn-cs"/>
              </a:rPr>
              <a:t>以及群體賦權心理健康教育</a:t>
            </a:r>
            <a:r>
              <a:rPr lang="en-CA" sz="1200" kern="1200" dirty="0">
                <a:solidFill>
                  <a:schemeClr val="tx1"/>
                </a:solidFill>
                <a:effectLst/>
                <a:latin typeface="+mn-lt"/>
                <a:ea typeface="+mn-ea"/>
                <a:cs typeface="+mn-cs"/>
              </a:rPr>
              <a:t> G.E.P </a:t>
            </a:r>
          </a:p>
          <a:p>
            <a:r>
              <a:rPr lang="en-CA" sz="1200" kern="1200" dirty="0">
                <a:solidFill>
                  <a:schemeClr val="tx1"/>
                </a:solidFill>
                <a:effectLst/>
                <a:latin typeface="+mn-lt"/>
                <a:ea typeface="+mn-ea"/>
                <a:cs typeface="+mn-cs"/>
              </a:rPr>
              <a:t>ACT</a:t>
            </a:r>
            <a:r>
              <a:rPr lang="zh-TW" altLang="en-US" sz="1200" kern="1200" dirty="0">
                <a:solidFill>
                  <a:schemeClr val="tx1"/>
                </a:solidFill>
                <a:effectLst/>
                <a:latin typeface="+mn-lt"/>
                <a:ea typeface="+mn-ea"/>
                <a:cs typeface="+mn-cs"/>
              </a:rPr>
              <a:t>是一種基於正念的方法</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有助於提高我們的心理彈性以及靈活性</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令我們可以更好地面對困難的感受及想法</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使我們可以根據我們的價值觀而選擇我們的人生方向</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令我們的承諾行動 可以與價值觀成為一體</a:t>
            </a:r>
            <a:r>
              <a:rPr lang="en-CA" dirty="0">
                <a:effectLst/>
              </a:rPr>
              <a:t> </a:t>
            </a:r>
            <a:endParaRPr lang="en-US" dirty="0"/>
          </a:p>
          <a:p>
            <a:r>
              <a:rPr lang="zh-TW" altLang="en-US" sz="1200" kern="1200" dirty="0">
                <a:solidFill>
                  <a:schemeClr val="tx1"/>
                </a:solidFill>
                <a:effectLst/>
                <a:latin typeface="+mn-lt"/>
                <a:ea typeface="+mn-ea"/>
                <a:cs typeface="+mn-cs"/>
              </a:rPr>
              <a:t>我們學習及運用</a:t>
            </a:r>
            <a:r>
              <a:rPr lang="en-CA" altLang="zh-TW" sz="1200" kern="1200" dirty="0">
                <a:solidFill>
                  <a:schemeClr val="tx1"/>
                </a:solidFill>
                <a:effectLst/>
                <a:latin typeface="+mn-lt"/>
                <a:ea typeface="+mn-ea"/>
                <a:cs typeface="+mn-cs"/>
              </a:rPr>
              <a:t>ACE</a:t>
            </a:r>
            <a:r>
              <a:rPr lang="zh-TW" altLang="en-US" sz="1200" kern="1200" dirty="0">
                <a:solidFill>
                  <a:schemeClr val="tx1"/>
                </a:solidFill>
                <a:effectLst/>
                <a:latin typeface="+mn-lt"/>
                <a:ea typeface="+mn-ea"/>
                <a:cs typeface="+mn-cs"/>
              </a:rPr>
              <a:t>的時候</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是通過四種技巧和過程</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這些四種技巧和過程包括</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關鍵性反思</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關鍵式對話</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體驗式學習</a:t>
            </a:r>
            <a:r>
              <a:rPr lang="en-CA"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以及共同協助式的學習方式</a:t>
            </a:r>
            <a:r>
              <a:rPr lang="en-CA" dirty="0">
                <a:effectLst/>
              </a:rPr>
              <a:t> </a:t>
            </a:r>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3</a:t>
            </a:fld>
            <a:endParaRPr lang="en-US"/>
          </a:p>
        </p:txBody>
      </p:sp>
    </p:spTree>
    <p:extLst>
      <p:ext uri="{BB962C8B-B14F-4D97-AF65-F5344CB8AC3E}">
        <p14:creationId xmlns:p14="http://schemas.microsoft.com/office/powerpoint/2010/main" val="400232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4</a:t>
            </a:fld>
            <a:endParaRPr lang="en-US"/>
          </a:p>
        </p:txBody>
      </p:sp>
    </p:spTree>
    <p:extLst>
      <p:ext uri="{BB962C8B-B14F-4D97-AF65-F5344CB8AC3E}">
        <p14:creationId xmlns:p14="http://schemas.microsoft.com/office/powerpoint/2010/main" val="32053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5</a:t>
            </a:fld>
            <a:endParaRPr lang="en-US"/>
          </a:p>
        </p:txBody>
      </p:sp>
    </p:spTree>
    <p:extLst>
      <p:ext uri="{BB962C8B-B14F-4D97-AF65-F5344CB8AC3E}">
        <p14:creationId xmlns:p14="http://schemas.microsoft.com/office/powerpoint/2010/main" val="323377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68263" y="101600"/>
            <a:ext cx="6859587" cy="3859213"/>
          </a:xfrm>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marL="0" marR="0" lvl="0" indent="0" algn="l" defTabSz="647700" rtl="0" eaLnBrk="1" fontAlgn="auto" latinLnBrk="0" hangingPunct="1">
              <a:lnSpc>
                <a:spcPct val="100000"/>
              </a:lnSpc>
              <a:spcBef>
                <a:spcPts val="0"/>
              </a:spcBef>
              <a:spcAft>
                <a:spcPts val="0"/>
              </a:spcAft>
              <a:buClrTx/>
              <a:buSzTx/>
              <a:buFontTx/>
              <a:buNone/>
              <a:tabLst/>
              <a:defRPr sz="1800"/>
            </a:pPr>
            <a:r>
              <a:rPr lang="en-US" sz="1600" dirty="0"/>
              <a:t>In very simple terms, our cognitive understanding, emotional &amp; behavioral responses to any word (name or object or event) is affected by a combination of the context at which it is expressed, our socialized understanding of what it means, our past experiences and relations with the word and how its functional utility in specific situations.</a:t>
            </a:r>
          </a:p>
          <a:p>
            <a:pPr lvl="0" defTabSz="647700">
              <a:defRPr sz="1800"/>
            </a:pPr>
            <a:endParaRPr sz="1600" dirty="0">
              <a:latin typeface="Helvetica"/>
              <a:ea typeface="Helvetica"/>
              <a:cs typeface="Helvetica"/>
              <a:sym typeface="Helvetica"/>
            </a:endParaRPr>
          </a:p>
          <a:p>
            <a:pPr lvl="0" defTabSz="647700">
              <a:defRPr sz="1800"/>
            </a:pPr>
            <a:endParaRPr sz="1600" dirty="0">
              <a:latin typeface="Helvetica"/>
              <a:ea typeface="Helvetica"/>
              <a:cs typeface="Helvetica"/>
              <a:sym typeface="Helvetic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very simple terms, our understanding and responses to any word (name or object) is due to a combination of the context at which it is expressed, our socialized understanding of what it means, our past experiences and relations with the word and how it may apply in specific situations.</a:t>
            </a:r>
          </a:p>
          <a:p>
            <a:r>
              <a:rPr lang="zh-CN" altLang="en-US" sz="1200" b="0" i="0" u="none" strike="noStrike" kern="1200" dirty="0">
                <a:solidFill>
                  <a:schemeClr val="tx1"/>
                </a:solidFill>
                <a:effectLst/>
                <a:latin typeface="+mn-lt"/>
                <a:ea typeface="+mn-ea"/>
                <a:cs typeface="+mn-cs"/>
              </a:rPr>
              <a:t>简而言之，我们对任何词（名称、物体或事件）的认知理解、情感和行为反应</a:t>
            </a:r>
            <a:r>
              <a:rPr lang="en-US" altLang="zh-CN" sz="1200" b="0" i="0" u="none" strike="noStrike" kern="1200" dirty="0">
                <a:solidFill>
                  <a:schemeClr val="tx1"/>
                </a:solidFill>
                <a:effectLst/>
                <a:latin typeface="+mn-lt"/>
                <a:ea typeface="+mn-ea"/>
                <a:cs typeface="+mn-cs"/>
              </a:rPr>
              <a:t>; </a:t>
            </a:r>
            <a:r>
              <a:rPr lang="zh-CN" altLang="en-US" sz="1200" b="0" i="0" u="none" strike="noStrike" kern="1200" dirty="0">
                <a:solidFill>
                  <a:schemeClr val="tx1"/>
                </a:solidFill>
                <a:effectLst/>
                <a:latin typeface="+mn-lt"/>
                <a:ea typeface="+mn-ea"/>
                <a:cs typeface="+mn-cs"/>
              </a:rPr>
              <a:t>会受其表达的上下文、我们对它含义的社会化理解、我们过去的经验和关系</a:t>
            </a:r>
            <a:r>
              <a:rPr lang="en-US" altLang="zh-CN" sz="1200" b="0" i="0" u="none" strike="noStrike" kern="1200" dirty="0">
                <a:solidFill>
                  <a:schemeClr val="tx1"/>
                </a:solidFill>
                <a:effectLst/>
                <a:latin typeface="+mn-lt"/>
                <a:ea typeface="+mn-ea"/>
                <a:cs typeface="+mn-cs"/>
              </a:rPr>
              <a:t>, </a:t>
            </a:r>
            <a:r>
              <a:rPr lang="zh-CN" altLang="en-US" sz="1200" b="0" i="0" u="none" strike="noStrike" kern="1200" dirty="0">
                <a:solidFill>
                  <a:schemeClr val="tx1"/>
                </a:solidFill>
                <a:effectLst/>
                <a:latin typeface="+mn-lt"/>
                <a:ea typeface="+mn-ea"/>
                <a:cs typeface="+mn-cs"/>
              </a:rPr>
              <a:t>以及这个词在特定情况下的功能效用的综合影响。</a:t>
            </a:r>
            <a:endParaRPr lang="en-US" dirty="0"/>
          </a:p>
        </p:txBody>
      </p:sp>
      <p:sp>
        <p:nvSpPr>
          <p:cNvPr id="4" name="Slide Number Placeholder 3"/>
          <p:cNvSpPr>
            <a:spLocks noGrp="1"/>
          </p:cNvSpPr>
          <p:nvPr>
            <p:ph type="sldNum" sz="quarter" idx="5"/>
          </p:nvPr>
        </p:nvSpPr>
        <p:spPr/>
        <p:txBody>
          <a:bodyPr/>
          <a:lstStyle/>
          <a:p>
            <a:fld id="{6EA179F7-7708-754C-9000-20C21E970E58}" type="slidenum">
              <a:rPr lang="en-US" smtClean="0"/>
              <a:t>7</a:t>
            </a:fld>
            <a:endParaRPr lang="en-US"/>
          </a:p>
        </p:txBody>
      </p:sp>
    </p:spTree>
    <p:extLst>
      <p:ext uri="{BB962C8B-B14F-4D97-AF65-F5344CB8AC3E}">
        <p14:creationId xmlns:p14="http://schemas.microsoft.com/office/powerpoint/2010/main" val="98825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pPr marL="171450" indent="-171450">
              <a:buFontTx/>
              <a:buChar char="-"/>
            </a:pPr>
            <a:r>
              <a:rPr lang="en-US" dirty="0"/>
              <a:t>Implications #1:</a:t>
            </a:r>
          </a:p>
          <a:p>
            <a:pPr marL="171450" indent="-171450">
              <a:buFontTx/>
              <a:buChar char="-"/>
            </a:pPr>
            <a:r>
              <a:rPr lang="en-US" dirty="0"/>
              <a:t>Obeying rules can be helpful </a:t>
            </a:r>
          </a:p>
          <a:p>
            <a:pPr marL="171450" indent="-171450">
              <a:buFontTx/>
              <a:buChar char="-"/>
            </a:pPr>
            <a:r>
              <a:rPr lang="en-US" dirty="0"/>
              <a:t>Rigid adherence to rules may be unworkable depending on the situation and context</a:t>
            </a:r>
          </a:p>
        </p:txBody>
      </p:sp>
      <p:sp>
        <p:nvSpPr>
          <p:cNvPr id="4" name="Slide Number Placeholder 3"/>
          <p:cNvSpPr>
            <a:spLocks noGrp="1"/>
          </p:cNvSpPr>
          <p:nvPr>
            <p:ph type="sldNum" sz="quarter" idx="10"/>
          </p:nvPr>
        </p:nvSpPr>
        <p:spPr/>
        <p:txBody>
          <a:bodyPr/>
          <a:lstStyle/>
          <a:p>
            <a:pPr>
              <a:defRPr/>
            </a:pPr>
            <a:fld id="{6F4EE1FA-13A2-564A-86E8-8EB01113E81C}" type="slidenum">
              <a:rPr lang="en-US" smtClean="0"/>
              <a:pPr>
                <a:defRPr/>
              </a:pPr>
              <a:t>8</a:t>
            </a:fld>
            <a:endParaRPr lang="en-US"/>
          </a:p>
        </p:txBody>
      </p:sp>
    </p:spTree>
    <p:extLst>
      <p:ext uri="{BB962C8B-B14F-4D97-AF65-F5344CB8AC3E}">
        <p14:creationId xmlns:p14="http://schemas.microsoft.com/office/powerpoint/2010/main" val="130327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101600"/>
            <a:ext cx="6859587" cy="385921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Implications #2:</a:t>
            </a:r>
          </a:p>
          <a:p>
            <a:r>
              <a:rPr lang="en-US" dirty="0"/>
              <a:t>- Problems arising from judgments and evaluations</a:t>
            </a:r>
          </a:p>
        </p:txBody>
      </p:sp>
      <p:sp>
        <p:nvSpPr>
          <p:cNvPr id="4" name="Slide Number Placeholder 3"/>
          <p:cNvSpPr>
            <a:spLocks noGrp="1"/>
          </p:cNvSpPr>
          <p:nvPr>
            <p:ph type="sldNum" sz="quarter" idx="10"/>
          </p:nvPr>
        </p:nvSpPr>
        <p:spPr/>
        <p:txBody>
          <a:bodyPr/>
          <a:lstStyle/>
          <a:p>
            <a:pPr>
              <a:defRPr/>
            </a:pPr>
            <a:fld id="{6F4EE1FA-13A2-564A-86E8-8EB01113E81C}" type="slidenum">
              <a:rPr lang="en-US" smtClean="0"/>
              <a:pPr>
                <a:defRPr/>
              </a:pPr>
              <a:t>9</a:t>
            </a:fld>
            <a:endParaRPr lang="en-US"/>
          </a:p>
        </p:txBody>
      </p:sp>
    </p:spTree>
    <p:extLst>
      <p:ext uri="{BB962C8B-B14F-4D97-AF65-F5344CB8AC3E}">
        <p14:creationId xmlns:p14="http://schemas.microsoft.com/office/powerpoint/2010/main" val="15192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A01DCFF-61EC-CF41-873D-4561EE4294A6}" type="datetime1">
              <a:rPr lang="en-CA" smtClean="0"/>
              <a:t>2023-06-22</a:t>
            </a:fld>
            <a:endParaRPr lang="en-US"/>
          </a:p>
        </p:txBody>
      </p:sp>
      <p:sp>
        <p:nvSpPr>
          <p:cNvPr id="5" name="Footer Placeholder 4"/>
          <p:cNvSpPr>
            <a:spLocks noGrp="1"/>
          </p:cNvSpPr>
          <p:nvPr>
            <p:ph type="ftr" sz="quarter" idx="11"/>
          </p:nvPr>
        </p:nvSpPr>
        <p:spPr/>
        <p:txBody>
          <a:bodyPr/>
          <a:lstStyle/>
          <a:p>
            <a:r>
              <a:rPr lang="en-US"/>
              <a:t>Fung, Wong &amp; Li (2018/2020)</a:t>
            </a:r>
          </a:p>
        </p:txBody>
      </p:sp>
      <p:sp>
        <p:nvSpPr>
          <p:cNvPr id="6" name="Slide Number Placeholder 5"/>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206909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E592FF-496A-DC46-A3D3-F015161E4756}" type="datetime1">
              <a:rPr lang="en-CA" smtClean="0"/>
              <a:t>2023-06-22</a:t>
            </a:fld>
            <a:endParaRPr lang="en-US"/>
          </a:p>
        </p:txBody>
      </p:sp>
      <p:sp>
        <p:nvSpPr>
          <p:cNvPr id="5" name="Footer Placeholder 4"/>
          <p:cNvSpPr>
            <a:spLocks noGrp="1"/>
          </p:cNvSpPr>
          <p:nvPr>
            <p:ph type="ftr" sz="quarter" idx="11"/>
          </p:nvPr>
        </p:nvSpPr>
        <p:spPr/>
        <p:txBody>
          <a:bodyPr/>
          <a:lstStyle/>
          <a:p>
            <a:r>
              <a:rPr lang="en-US"/>
              <a:t>Fung, Wong &amp; Li (2018/2020)</a:t>
            </a:r>
          </a:p>
        </p:txBody>
      </p:sp>
      <p:sp>
        <p:nvSpPr>
          <p:cNvPr id="6" name="Slide Number Placeholder 5"/>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133809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F034017-8DBC-0840-8EA1-FB092263F207}" type="datetime1">
              <a:rPr lang="en-CA" smtClean="0"/>
              <a:t>2023-06-22</a:t>
            </a:fld>
            <a:endParaRPr lang="en-US"/>
          </a:p>
        </p:txBody>
      </p:sp>
      <p:sp>
        <p:nvSpPr>
          <p:cNvPr id="5" name="Footer Placeholder 4"/>
          <p:cNvSpPr>
            <a:spLocks noGrp="1"/>
          </p:cNvSpPr>
          <p:nvPr>
            <p:ph type="ftr" sz="quarter" idx="11"/>
          </p:nvPr>
        </p:nvSpPr>
        <p:spPr/>
        <p:txBody>
          <a:bodyPr/>
          <a:lstStyle/>
          <a:p>
            <a:r>
              <a:rPr lang="en-US"/>
              <a:t>Fung, Wong &amp; Li (2018/2020)</a:t>
            </a:r>
          </a:p>
        </p:txBody>
      </p:sp>
      <p:sp>
        <p:nvSpPr>
          <p:cNvPr id="6" name="Slide Number Placeholder 5"/>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324358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F1E1C86-13E4-3C45-BACA-86236F0CB8E3}" type="datetime1">
              <a:rPr lang="en-CA" smtClean="0"/>
              <a:t>2023-06-22</a:t>
            </a:fld>
            <a:endParaRPr lang="en-US"/>
          </a:p>
        </p:txBody>
      </p:sp>
      <p:sp>
        <p:nvSpPr>
          <p:cNvPr id="5" name="Footer Placeholder 4"/>
          <p:cNvSpPr>
            <a:spLocks noGrp="1"/>
          </p:cNvSpPr>
          <p:nvPr>
            <p:ph type="ftr" sz="quarter" idx="11"/>
          </p:nvPr>
        </p:nvSpPr>
        <p:spPr/>
        <p:txBody>
          <a:bodyPr/>
          <a:lstStyle/>
          <a:p>
            <a:r>
              <a:rPr lang="en-US"/>
              <a:t>Fung, Wong &amp; Li (2018/2020)</a:t>
            </a:r>
            <a:endParaRPr lang="en-US" dirty="0"/>
          </a:p>
        </p:txBody>
      </p:sp>
      <p:sp>
        <p:nvSpPr>
          <p:cNvPr id="6" name="Slide Number Placeholder 5"/>
          <p:cNvSpPr>
            <a:spLocks noGrp="1"/>
          </p:cNvSpPr>
          <p:nvPr>
            <p:ph type="sldNum" sz="quarter" idx="12"/>
          </p:nvPr>
        </p:nvSpPr>
        <p:spPr/>
        <p:txBody>
          <a:bodyPr/>
          <a:lstStyle/>
          <a:p>
            <a:fld id="{6C146A09-3358-B949-B58D-BC9E15022EBF}"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342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C14CB8CF-D4ED-5246-8BB6-09F63A1A447C}" type="datetime1">
              <a:rPr lang="en-CA" smtClean="0"/>
              <a:t>2023-06-22</a:t>
            </a:fld>
            <a:endParaRPr lang="en-US"/>
          </a:p>
        </p:txBody>
      </p:sp>
      <p:sp>
        <p:nvSpPr>
          <p:cNvPr id="5" name="Footer Placeholder 4"/>
          <p:cNvSpPr>
            <a:spLocks noGrp="1"/>
          </p:cNvSpPr>
          <p:nvPr>
            <p:ph type="ftr" sz="quarter" idx="11"/>
          </p:nvPr>
        </p:nvSpPr>
        <p:spPr/>
        <p:txBody>
          <a:bodyPr/>
          <a:lstStyle/>
          <a:p>
            <a:r>
              <a:rPr lang="en-US"/>
              <a:t>Fung, Wong &amp; Li (2018/2020)</a:t>
            </a:r>
          </a:p>
        </p:txBody>
      </p:sp>
      <p:sp>
        <p:nvSpPr>
          <p:cNvPr id="6" name="Slide Number Placeholder 5"/>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33818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6EFCD43-1B83-1D40-B926-7A61D88BB4C5}" type="datetime1">
              <a:rPr lang="en-CA" smtClean="0"/>
              <a:t>2023-06-22</a:t>
            </a:fld>
            <a:endParaRPr lang="en-US"/>
          </a:p>
        </p:txBody>
      </p:sp>
      <p:sp>
        <p:nvSpPr>
          <p:cNvPr id="6" name="Footer Placeholder 5"/>
          <p:cNvSpPr>
            <a:spLocks noGrp="1"/>
          </p:cNvSpPr>
          <p:nvPr>
            <p:ph type="ftr" sz="quarter" idx="11"/>
          </p:nvPr>
        </p:nvSpPr>
        <p:spPr/>
        <p:txBody>
          <a:bodyPr/>
          <a:lstStyle/>
          <a:p>
            <a:r>
              <a:rPr lang="en-US"/>
              <a:t>Fung, Wong &amp; Li (2018/2020)</a:t>
            </a:r>
          </a:p>
        </p:txBody>
      </p:sp>
      <p:sp>
        <p:nvSpPr>
          <p:cNvPr id="7" name="Slide Number Placeholder 6"/>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12992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B17ABFCA-579C-EB46-8217-138BEFCDFF8F}" type="datetime1">
              <a:rPr lang="en-CA" smtClean="0"/>
              <a:t>2023-06-22</a:t>
            </a:fld>
            <a:endParaRPr lang="en-US"/>
          </a:p>
        </p:txBody>
      </p:sp>
      <p:sp>
        <p:nvSpPr>
          <p:cNvPr id="8" name="Footer Placeholder 7"/>
          <p:cNvSpPr>
            <a:spLocks noGrp="1"/>
          </p:cNvSpPr>
          <p:nvPr>
            <p:ph type="ftr" sz="quarter" idx="11"/>
          </p:nvPr>
        </p:nvSpPr>
        <p:spPr/>
        <p:txBody>
          <a:bodyPr/>
          <a:lstStyle/>
          <a:p>
            <a:r>
              <a:rPr lang="en-US"/>
              <a:t>Fung, Wong &amp; Li (2018/2020)</a:t>
            </a:r>
          </a:p>
        </p:txBody>
      </p:sp>
      <p:sp>
        <p:nvSpPr>
          <p:cNvPr id="9" name="Slide Number Placeholder 8"/>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401621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6472B8B-A2C3-014F-9F64-C36A5910D9C1}" type="datetime1">
              <a:rPr lang="en-CA" smtClean="0"/>
              <a:t>2023-06-22</a:t>
            </a:fld>
            <a:endParaRPr lang="en-US"/>
          </a:p>
        </p:txBody>
      </p:sp>
      <p:sp>
        <p:nvSpPr>
          <p:cNvPr id="4" name="Footer Placeholder 3"/>
          <p:cNvSpPr>
            <a:spLocks noGrp="1"/>
          </p:cNvSpPr>
          <p:nvPr>
            <p:ph type="ftr" sz="quarter" idx="11"/>
          </p:nvPr>
        </p:nvSpPr>
        <p:spPr/>
        <p:txBody>
          <a:bodyPr/>
          <a:lstStyle/>
          <a:p>
            <a:r>
              <a:rPr lang="en-US"/>
              <a:t>Fung, Wong &amp; Li (2018/2020)</a:t>
            </a:r>
          </a:p>
        </p:txBody>
      </p:sp>
      <p:sp>
        <p:nvSpPr>
          <p:cNvPr id="5" name="Slide Number Placeholder 4"/>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132217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EB2CC-160F-F941-9EBC-35657B6D0EFF}" type="datetime1">
              <a:rPr lang="en-CA" smtClean="0"/>
              <a:t>2023-06-22</a:t>
            </a:fld>
            <a:endParaRPr lang="en-US"/>
          </a:p>
        </p:txBody>
      </p:sp>
      <p:sp>
        <p:nvSpPr>
          <p:cNvPr id="3" name="Footer Placeholder 2"/>
          <p:cNvSpPr>
            <a:spLocks noGrp="1"/>
          </p:cNvSpPr>
          <p:nvPr>
            <p:ph type="ftr" sz="quarter" idx="11"/>
          </p:nvPr>
        </p:nvSpPr>
        <p:spPr/>
        <p:txBody>
          <a:bodyPr/>
          <a:lstStyle/>
          <a:p>
            <a:r>
              <a:rPr lang="en-US"/>
              <a:t>Fung, Wong &amp; Li (2018/2020)</a:t>
            </a:r>
          </a:p>
        </p:txBody>
      </p:sp>
      <p:sp>
        <p:nvSpPr>
          <p:cNvPr id="4" name="Slide Number Placeholder 3"/>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32639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0DFCE9D-B5F0-704D-BCBD-A3CBEE700563}" type="datetime1">
              <a:rPr lang="en-CA" smtClean="0"/>
              <a:t>2023-06-22</a:t>
            </a:fld>
            <a:endParaRPr lang="en-US"/>
          </a:p>
        </p:txBody>
      </p:sp>
      <p:sp>
        <p:nvSpPr>
          <p:cNvPr id="6" name="Footer Placeholder 5"/>
          <p:cNvSpPr>
            <a:spLocks noGrp="1"/>
          </p:cNvSpPr>
          <p:nvPr>
            <p:ph type="ftr" sz="quarter" idx="11"/>
          </p:nvPr>
        </p:nvSpPr>
        <p:spPr/>
        <p:txBody>
          <a:bodyPr/>
          <a:lstStyle/>
          <a:p>
            <a:r>
              <a:rPr lang="en-US"/>
              <a:t>Fung, Wong &amp; Li (2018/2020)</a:t>
            </a:r>
          </a:p>
        </p:txBody>
      </p:sp>
      <p:sp>
        <p:nvSpPr>
          <p:cNvPr id="7" name="Slide Number Placeholder 6"/>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34075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8B3A89F-5911-0D46-A12F-B4B74BE6944C}" type="datetime1">
              <a:rPr lang="en-CA" smtClean="0"/>
              <a:t>2023-06-22</a:t>
            </a:fld>
            <a:endParaRPr lang="en-US"/>
          </a:p>
        </p:txBody>
      </p:sp>
      <p:sp>
        <p:nvSpPr>
          <p:cNvPr id="6" name="Footer Placeholder 5"/>
          <p:cNvSpPr>
            <a:spLocks noGrp="1"/>
          </p:cNvSpPr>
          <p:nvPr>
            <p:ph type="ftr" sz="quarter" idx="11"/>
          </p:nvPr>
        </p:nvSpPr>
        <p:spPr/>
        <p:txBody>
          <a:bodyPr/>
          <a:lstStyle/>
          <a:p>
            <a:r>
              <a:rPr lang="en-US"/>
              <a:t>Fung, Wong &amp; Li (2018/2020)</a:t>
            </a:r>
          </a:p>
        </p:txBody>
      </p:sp>
      <p:sp>
        <p:nvSpPr>
          <p:cNvPr id="7" name="Slide Number Placeholder 6"/>
          <p:cNvSpPr>
            <a:spLocks noGrp="1"/>
          </p:cNvSpPr>
          <p:nvPr>
            <p:ph type="sldNum" sz="quarter" idx="12"/>
          </p:nvPr>
        </p:nvSpPr>
        <p:spPr/>
        <p:txBody>
          <a:bodyPr/>
          <a:lstStyle/>
          <a:p>
            <a:fld id="{6C146A09-3358-B949-B58D-BC9E15022EBF}" type="slidenum">
              <a:rPr lang="en-US" smtClean="0"/>
              <a:t>‹#›</a:t>
            </a:fld>
            <a:endParaRPr lang="en-US"/>
          </a:p>
        </p:txBody>
      </p:sp>
    </p:spTree>
    <p:extLst>
      <p:ext uri="{BB962C8B-B14F-4D97-AF65-F5344CB8AC3E}">
        <p14:creationId xmlns:p14="http://schemas.microsoft.com/office/powerpoint/2010/main" val="398592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FFF">
            <a:alpha val="85882"/>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D2907-5E00-DF49-BFEB-CD9895285278}" type="datetime1">
              <a:rPr lang="en-CA" smtClean="0"/>
              <a:t>2023-06-22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Fung, Wong &amp; Li (2018/2020)</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46A09-3358-B949-B58D-BC9E15022EBF}" type="slidenum">
              <a:rPr lang="en-US" smtClean="0"/>
              <a:t>‹#›</a:t>
            </a:fld>
            <a:endParaRPr lang="en-US"/>
          </a:p>
        </p:txBody>
      </p:sp>
    </p:spTree>
    <p:extLst>
      <p:ext uri="{BB962C8B-B14F-4D97-AF65-F5344CB8AC3E}">
        <p14:creationId xmlns:p14="http://schemas.microsoft.com/office/powerpoint/2010/main" val="330981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79" y="1813760"/>
            <a:ext cx="12250079" cy="5103600"/>
          </a:xfrm>
          <a:prstGeom prst="rect">
            <a:avLst/>
          </a:prstGeom>
          <a:ln>
            <a:noFill/>
          </a:ln>
          <a:effectLst>
            <a:softEdge rad="112500"/>
          </a:effectLst>
        </p:spPr>
      </p:pic>
      <p:sp>
        <p:nvSpPr>
          <p:cNvPr id="55300" name="Rectangle 4"/>
          <p:cNvSpPr>
            <a:spLocks noGrp="1" noChangeArrowheads="1"/>
          </p:cNvSpPr>
          <p:nvPr>
            <p:ph type="ctrTitle"/>
          </p:nvPr>
        </p:nvSpPr>
        <p:spPr>
          <a:xfrm>
            <a:off x="657668" y="163590"/>
            <a:ext cx="10833652" cy="2376264"/>
          </a:xfrm>
        </p:spPr>
        <p:txBody>
          <a:bodyPr anchor="ctr">
            <a:noAutofit/>
          </a:bodyPr>
          <a:lstStyle/>
          <a:p>
            <a:pPr>
              <a:spcBef>
                <a:spcPts val="1200"/>
              </a:spcBef>
              <a:defRPr/>
            </a:pPr>
            <a:br>
              <a:rPr lang="en-CA" altLang="zh-TW" sz="3600" b="1" dirty="0">
                <a:solidFill>
                  <a:srgbClr val="000090"/>
                </a:solidFill>
                <a:latin typeface="+mn-lt"/>
              </a:rPr>
            </a:br>
            <a:r>
              <a:rPr lang="en-US" altLang="zh-CHT" sz="3600" b="1" dirty="0">
                <a:solidFill>
                  <a:srgbClr val="800000"/>
                </a:solidFill>
                <a:latin typeface="+mn-lt"/>
              </a:rPr>
              <a:t>A</a:t>
            </a:r>
            <a:r>
              <a:rPr lang="en-US" altLang="zh-CHT" sz="3600" b="1" dirty="0">
                <a:solidFill>
                  <a:srgbClr val="000090"/>
                </a:solidFill>
                <a:latin typeface="+mn-lt"/>
              </a:rPr>
              <a:t>cceptance &amp; </a:t>
            </a:r>
            <a:r>
              <a:rPr lang="en-US" altLang="zh-CHT" sz="3600" b="1" dirty="0">
                <a:solidFill>
                  <a:srgbClr val="800000"/>
                </a:solidFill>
                <a:latin typeface="+mn-lt"/>
              </a:rPr>
              <a:t>C</a:t>
            </a:r>
            <a:r>
              <a:rPr lang="en-US" altLang="zh-CHT" sz="3600" b="1" dirty="0">
                <a:solidFill>
                  <a:srgbClr val="000090"/>
                </a:solidFill>
                <a:latin typeface="+mn-lt"/>
              </a:rPr>
              <a:t>ommitment </a:t>
            </a:r>
            <a:br>
              <a:rPr lang="en-US" altLang="zh-CHT" sz="3600" b="1" dirty="0">
                <a:solidFill>
                  <a:srgbClr val="000090"/>
                </a:solidFill>
                <a:latin typeface="+mn-lt"/>
              </a:rPr>
            </a:br>
            <a:r>
              <a:rPr lang="en-US" altLang="zh-CHT" sz="3600" b="1" dirty="0">
                <a:solidFill>
                  <a:srgbClr val="000090"/>
                </a:solidFill>
                <a:latin typeface="+mn-lt"/>
              </a:rPr>
              <a:t>to </a:t>
            </a:r>
            <a:r>
              <a:rPr lang="en-US" altLang="zh-CHT" sz="3600" b="1" dirty="0">
                <a:solidFill>
                  <a:srgbClr val="800000"/>
                </a:solidFill>
                <a:latin typeface="+mn-lt"/>
              </a:rPr>
              <a:t>E</a:t>
            </a:r>
            <a:r>
              <a:rPr lang="en-US" altLang="zh-CHT" sz="3600" b="1" dirty="0">
                <a:solidFill>
                  <a:srgbClr val="000090"/>
                </a:solidFill>
                <a:latin typeface="+mn-lt"/>
              </a:rPr>
              <a:t>mpowerment:</a:t>
            </a:r>
            <a:r>
              <a:rPr lang="en-US" altLang="zh-Hant" sz="3600" b="1" dirty="0">
                <a:solidFill>
                  <a:srgbClr val="000090"/>
                </a:solidFill>
                <a:latin typeface="+mn-lt"/>
              </a:rPr>
              <a:t> </a:t>
            </a:r>
            <a:r>
              <a:rPr lang="en-US" altLang="zh-CHT" sz="3600" b="1" dirty="0">
                <a:solidFill>
                  <a:srgbClr val="800000"/>
                </a:solidFill>
                <a:latin typeface="+mn-lt"/>
              </a:rPr>
              <a:t>L</a:t>
            </a:r>
            <a:r>
              <a:rPr lang="en-US" altLang="zh-CHT" sz="3600" b="1" dirty="0">
                <a:solidFill>
                  <a:srgbClr val="000090"/>
                </a:solidFill>
                <a:latin typeface="+mn-lt"/>
              </a:rPr>
              <a:t>inking </a:t>
            </a:r>
            <a:r>
              <a:rPr lang="en-US" altLang="zh-CHT" sz="3600" b="1" dirty="0">
                <a:solidFill>
                  <a:srgbClr val="800000"/>
                </a:solidFill>
                <a:latin typeface="+mn-lt"/>
              </a:rPr>
              <a:t>Y</a:t>
            </a:r>
            <a:r>
              <a:rPr lang="en-US" altLang="zh-CHT" sz="3600" b="1" dirty="0">
                <a:solidFill>
                  <a:srgbClr val="000090"/>
                </a:solidFill>
                <a:latin typeface="+mn-lt"/>
              </a:rPr>
              <a:t>ouths A</a:t>
            </a:r>
            <a:r>
              <a:rPr lang="en-US" altLang="zh-CHT" sz="3600" b="1" dirty="0">
                <a:solidFill>
                  <a:srgbClr val="800000"/>
                </a:solidFill>
                <a:latin typeface="+mn-lt"/>
              </a:rPr>
              <a:t>N</a:t>
            </a:r>
            <a:r>
              <a:rPr lang="en-US" altLang="zh-CHT" sz="3600" b="1" dirty="0">
                <a:solidFill>
                  <a:srgbClr val="000090"/>
                </a:solidFill>
                <a:latin typeface="+mn-lt"/>
              </a:rPr>
              <a:t>D ‘</a:t>
            </a:r>
            <a:r>
              <a:rPr lang="en-US" altLang="zh-CHT" sz="3600" b="1" dirty="0">
                <a:solidFill>
                  <a:srgbClr val="800000"/>
                </a:solidFill>
                <a:latin typeface="+mn-lt"/>
              </a:rPr>
              <a:t>X</a:t>
            </a:r>
            <a:r>
              <a:rPr lang="en-US" altLang="zh-CHT" sz="3600" b="1" dirty="0">
                <a:solidFill>
                  <a:srgbClr val="000090"/>
                </a:solidFill>
                <a:latin typeface="+mn-lt"/>
              </a:rPr>
              <a:t>in’</a:t>
            </a:r>
            <a:br>
              <a:rPr lang="en-US" altLang="zh-CHT" sz="3600" b="1" dirty="0">
                <a:solidFill>
                  <a:srgbClr val="000090"/>
                </a:solidFill>
                <a:latin typeface="+mn-lt"/>
              </a:rPr>
            </a:br>
            <a:r>
              <a:rPr lang="en-US" altLang="zh-CHT" sz="3600" b="1" dirty="0">
                <a:solidFill>
                  <a:srgbClr val="000090"/>
                </a:solidFill>
                <a:latin typeface="+mn-lt"/>
              </a:rPr>
              <a:t>The </a:t>
            </a:r>
            <a:r>
              <a:rPr lang="en-US" altLang="zh-CHT" sz="3600" b="1" dirty="0">
                <a:solidFill>
                  <a:srgbClr val="800000"/>
                </a:solidFill>
                <a:latin typeface="+mn-lt"/>
              </a:rPr>
              <a:t>ACE-LYNX </a:t>
            </a:r>
            <a:r>
              <a:rPr lang="en-US" altLang="zh-CHT" sz="3600" b="1" dirty="0">
                <a:solidFill>
                  <a:srgbClr val="000090"/>
                </a:solidFill>
                <a:latin typeface="+mn-lt"/>
              </a:rPr>
              <a:t>Intervention</a:t>
            </a:r>
            <a:br>
              <a:rPr lang="en-US" altLang="zh-Hant" sz="3600" b="1" dirty="0">
                <a:solidFill>
                  <a:srgbClr val="000090"/>
                </a:solidFill>
                <a:latin typeface="+mn-lt"/>
              </a:rPr>
            </a:br>
            <a:r>
              <a:rPr lang="zh-TW" altLang="en-US" sz="4000" dirty="0"/>
              <a:t>接納承諾與賦權理論模型</a:t>
            </a:r>
            <a:br>
              <a:rPr lang="en-US" altLang="zh-Hant" sz="3600" b="1" dirty="0">
                <a:solidFill>
                  <a:srgbClr val="000090"/>
                </a:solidFill>
                <a:highlight>
                  <a:srgbClr val="4868F0"/>
                </a:highlight>
                <a:latin typeface="+mn-lt"/>
              </a:rPr>
            </a:br>
            <a:endParaRPr lang="en-US" altLang="zh-TW" sz="3600" b="1" dirty="0">
              <a:solidFill>
                <a:srgbClr val="000090"/>
              </a:solidFill>
              <a:effectLst>
                <a:outerShdw blurRad="38100" dist="38100" dir="2700000" algn="tl">
                  <a:schemeClr val="accent2"/>
                </a:outerShdw>
              </a:effectLst>
              <a:highlight>
                <a:srgbClr val="4868F0"/>
              </a:highlight>
              <a:latin typeface="+mn-lt"/>
              <a:ea typeface="ＭＳ Ｐゴシック" charset="0"/>
              <a:cs typeface="隶书" charset="0"/>
            </a:endParaRPr>
          </a:p>
        </p:txBody>
      </p:sp>
      <p:sp>
        <p:nvSpPr>
          <p:cNvPr id="3" name="Subtitle 2"/>
          <p:cNvSpPr>
            <a:spLocks noGrp="1"/>
          </p:cNvSpPr>
          <p:nvPr>
            <p:ph type="subTitle" idx="1"/>
          </p:nvPr>
        </p:nvSpPr>
        <p:spPr>
          <a:xfrm>
            <a:off x="1756510" y="4365560"/>
            <a:ext cx="6942681" cy="1473200"/>
          </a:xfrm>
        </p:spPr>
        <p:txBody>
          <a:bodyPr>
            <a:noAutofit/>
          </a:bodyPr>
          <a:lstStyle/>
          <a:p>
            <a:pPr algn="l"/>
            <a:r>
              <a:rPr lang="en-US" sz="2400" dirty="0">
                <a:solidFill>
                  <a:srgbClr val="000090"/>
                </a:solidFill>
              </a:rPr>
              <a:t>Dr. Kenneth Fung, MD FRCPC MSc FAPA DFCPA</a:t>
            </a:r>
          </a:p>
          <a:p>
            <a:pPr algn="l"/>
            <a:r>
              <a:rPr lang="en-US" sz="2400" dirty="0">
                <a:solidFill>
                  <a:srgbClr val="000090"/>
                </a:solidFill>
              </a:rPr>
              <a:t>Dr. Josephine P. Wong, RN PhD</a:t>
            </a:r>
          </a:p>
          <a:p>
            <a:pPr algn="l"/>
            <a:r>
              <a:rPr lang="en-US" sz="2400" dirty="0">
                <a:solidFill>
                  <a:srgbClr val="000090"/>
                </a:solidFill>
              </a:rPr>
              <a:t>Dr. Alan Li, MD</a:t>
            </a:r>
          </a:p>
          <a:p>
            <a:pPr algn="l"/>
            <a:endParaRPr lang="en-US" sz="2400" dirty="0">
              <a:solidFill>
                <a:srgbClr val="000090"/>
              </a:solidFill>
            </a:endParaRPr>
          </a:p>
          <a:p>
            <a:pPr algn="l"/>
            <a:r>
              <a:rPr lang="en-US" sz="2400" dirty="0">
                <a:solidFill>
                  <a:srgbClr val="000090"/>
                </a:solidFill>
              </a:rPr>
              <a:t>November 2018/Updated 2021</a:t>
            </a:r>
          </a:p>
        </p:txBody>
      </p:sp>
    </p:spTree>
    <p:extLst>
      <p:ext uri="{BB962C8B-B14F-4D97-AF65-F5344CB8AC3E}">
        <p14:creationId xmlns:p14="http://schemas.microsoft.com/office/powerpoint/2010/main" val="27091942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4.jpg"/>
          <p:cNvPicPr>
            <a:picLocks noChangeAspect="1"/>
          </p:cNvPicPr>
          <p:nvPr/>
        </p:nvPicPr>
        <p:blipFill rotWithShape="1">
          <a:blip r:embed="rId3" cstate="email">
            <a:extLst>
              <a:ext uri="{28A0092B-C50C-407E-A947-70E740481C1C}">
                <a14:useLocalDpi xmlns:a14="http://schemas.microsoft.com/office/drawing/2010/main"/>
              </a:ext>
            </a:extLst>
          </a:blip>
          <a:srcRect l="-1136" t="-609" r="-7090" b="-96"/>
          <a:stretch/>
        </p:blipFill>
        <p:spPr>
          <a:xfrm>
            <a:off x="899592" y="238336"/>
            <a:ext cx="7704856" cy="6381328"/>
          </a:xfrm>
          <a:prstGeom prst="rect">
            <a:avLst/>
          </a:prstGeom>
        </p:spPr>
      </p:pic>
      <p:sp>
        <p:nvSpPr>
          <p:cNvPr id="3" name="TextBox 2">
            <a:extLst>
              <a:ext uri="{FF2B5EF4-FFF2-40B4-BE49-F238E27FC236}">
                <a16:creationId xmlns:a16="http://schemas.microsoft.com/office/drawing/2014/main" id="{4AFE0101-5839-6340-A5CD-6BB6901C2FB1}"/>
              </a:ext>
            </a:extLst>
          </p:cNvPr>
          <p:cNvSpPr txBox="1"/>
          <p:nvPr/>
        </p:nvSpPr>
        <p:spPr>
          <a:xfrm>
            <a:off x="8446322" y="1490008"/>
            <a:ext cx="3621941" cy="2677656"/>
          </a:xfrm>
          <a:prstGeom prst="rect">
            <a:avLst/>
          </a:prstGeom>
          <a:noFill/>
        </p:spPr>
        <p:txBody>
          <a:bodyPr wrap="square" rtlCol="0">
            <a:spAutoFit/>
          </a:bodyPr>
          <a:lstStyle/>
          <a:p>
            <a:pPr lvl="0">
              <a:defRPr/>
            </a:pPr>
            <a:r>
              <a:rPr lang="en-US" sz="2400" dirty="0"/>
              <a:t>Implications </a:t>
            </a:r>
            <a:r>
              <a:rPr lang="zh-TW" altLang="en-US" sz="2400" b="1" dirty="0"/>
              <a:t>应用意义 </a:t>
            </a:r>
            <a:r>
              <a:rPr lang="en-US" sz="2400" dirty="0"/>
              <a:t>#3:</a:t>
            </a:r>
          </a:p>
          <a:p>
            <a:r>
              <a:rPr lang="en-US" sz="2400" dirty="0"/>
              <a:t>- Reasons can become barriers </a:t>
            </a:r>
            <a:r>
              <a:rPr lang="en-CA" sz="2400" dirty="0"/>
              <a:t>towards value driven actions</a:t>
            </a:r>
            <a:br>
              <a:rPr lang="en-CA" sz="2400" dirty="0"/>
            </a:br>
            <a:r>
              <a:rPr lang="zh-TW" altLang="en-US" sz="2400" b="1" dirty="0"/>
              <a:t>理性可能成为阻碍价值观驱动型行为的障碍</a:t>
            </a:r>
            <a:endParaRPr lang="en-US" sz="2400" dirty="0"/>
          </a:p>
          <a:p>
            <a:endParaRPr lang="en-US" sz="2400" dirty="0"/>
          </a:p>
        </p:txBody>
      </p:sp>
    </p:spTree>
    <p:extLst>
      <p:ext uri="{BB962C8B-B14F-4D97-AF65-F5344CB8AC3E}">
        <p14:creationId xmlns:p14="http://schemas.microsoft.com/office/powerpoint/2010/main" val="24452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0 L -0.00638 -0.47593 " pathEditMode="relative" rAng="0" ptsTypes="AA">
                                      <p:cBhvr>
                                        <p:cTn id="6" dur="2000" fill="hold"/>
                                        <p:tgtEl>
                                          <p:spTgt spid="2"/>
                                        </p:tgtEl>
                                        <p:attrNameLst>
                                          <p:attrName>ppt_x</p:attrName>
                                          <p:attrName>ppt_y</p:attrName>
                                        </p:attrNameLst>
                                      </p:cBhvr>
                                      <p:rCtr x="-326" y="-23796"/>
                                    </p:animMotion>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8767502" y="1684982"/>
            <a:ext cx="2559135" cy="995461"/>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lvl="0">
              <a:defRPr sz="1800"/>
            </a:pPr>
            <a:r>
              <a:rPr lang="zh-TW" altLang="en-US" sz="2000" dirty="0">
                <a:solidFill>
                  <a:srgbClr val="FF0000"/>
                </a:solidFill>
                <a:latin typeface="Hoefler Text"/>
                <a:ea typeface="Hoefler Text"/>
                <a:cs typeface="Hoefler Text"/>
                <a:sym typeface="Hoefler Text"/>
              </a:rPr>
              <a:t>缺</a:t>
            </a:r>
            <a:r>
              <a:rPr lang="zh-TW" altLang="en-US" sz="2000" dirty="0">
                <a:solidFill>
                  <a:srgbClr val="FF0000"/>
                </a:solidFill>
                <a:latin typeface="Hoefler Text"/>
                <a:ea typeface="Hoefler Text"/>
                <a:cs typeface="Hoefler Text"/>
              </a:rPr>
              <a:t>少价值观清晰度</a:t>
            </a:r>
            <a:r>
              <a:rPr lang="en-US" altLang="zh-TW" sz="2000" dirty="0">
                <a:solidFill>
                  <a:srgbClr val="FF0000"/>
                </a:solidFill>
                <a:latin typeface="Hoefler Text"/>
                <a:ea typeface="Hoefler Text"/>
                <a:cs typeface="Hoefler Text"/>
              </a:rPr>
              <a:t> -</a:t>
            </a:r>
            <a:r>
              <a:rPr lang="zh-TW" altLang="en-US" sz="2000" dirty="0">
                <a:solidFill>
                  <a:srgbClr val="FF0000"/>
                </a:solidFill>
                <a:latin typeface="Hoefler Text"/>
                <a:ea typeface="Hoefler Text"/>
                <a:cs typeface="Hoefler Text"/>
              </a:rPr>
              <a:t> 被不可行的，受规则制約的行为所统辖</a:t>
            </a:r>
            <a:endParaRPr sz="2000" dirty="0">
              <a:solidFill>
                <a:srgbClr val="FF0000"/>
              </a:solidFill>
              <a:latin typeface="Hoefler Text"/>
              <a:ea typeface="Hoefler Text"/>
              <a:cs typeface="Hoefler Text"/>
              <a:sym typeface="Hoefler Text"/>
            </a:endParaRPr>
          </a:p>
        </p:txBody>
      </p:sp>
      <p:pic>
        <p:nvPicPr>
          <p:cNvPr id="138" name="droppedImage.pdf"/>
          <p:cNvPicPr/>
          <p:nvPr/>
        </p:nvPicPr>
        <p:blipFill>
          <a:blip r:embed="rId3"/>
          <a:stretch>
            <a:fillRect/>
          </a:stretch>
        </p:blipFill>
        <p:spPr>
          <a:xfrm>
            <a:off x="3872509" y="944008"/>
            <a:ext cx="4584701" cy="4971535"/>
          </a:xfrm>
          <a:prstGeom prst="rect">
            <a:avLst/>
          </a:prstGeom>
          <a:ln w="12700">
            <a:miter lim="400000"/>
          </a:ln>
        </p:spPr>
      </p:pic>
      <p:sp>
        <p:nvSpPr>
          <p:cNvPr id="140" name="Shape 140"/>
          <p:cNvSpPr/>
          <p:nvPr/>
        </p:nvSpPr>
        <p:spPr>
          <a:xfrm>
            <a:off x="5339449" y="2991642"/>
            <a:ext cx="1588763" cy="634789"/>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ctr" defTabSz="584200">
              <a:defRPr sz="2800">
                <a:solidFill>
                  <a:srgbClr val="6C6963"/>
                </a:solidFill>
                <a:latin typeface="Hoefler Text"/>
                <a:ea typeface="Hoefler Text"/>
                <a:cs typeface="Hoefler Text"/>
                <a:sym typeface="Hoefler Text"/>
              </a:defRPr>
            </a:lvl1pPr>
          </a:lstStyle>
          <a:p>
            <a:pPr lvl="0">
              <a:defRPr sz="1800">
                <a:solidFill>
                  <a:srgbClr val="000000"/>
                </a:solidFill>
              </a:defRPr>
            </a:pPr>
            <a:endParaRPr lang="en-CA" sz="1400" dirty="0">
              <a:solidFill>
                <a:srgbClr val="FF0000"/>
              </a:solidFill>
            </a:endParaRPr>
          </a:p>
          <a:p>
            <a:pPr>
              <a:defRPr sz="1800">
                <a:solidFill>
                  <a:srgbClr val="000000"/>
                </a:solidFill>
              </a:defRPr>
            </a:pPr>
            <a:r>
              <a:rPr lang="zh-CN" altLang="en-US" sz="2100" dirty="0">
                <a:solidFill>
                  <a:srgbClr val="FF0000"/>
                </a:solidFill>
              </a:rPr>
              <a:t>心理僵化</a:t>
            </a:r>
            <a:endParaRPr sz="2100" dirty="0">
              <a:solidFill>
                <a:srgbClr val="FF0000"/>
              </a:solidFill>
            </a:endParaRPr>
          </a:p>
        </p:txBody>
      </p:sp>
      <p:sp>
        <p:nvSpPr>
          <p:cNvPr id="148" name="Shape 148"/>
          <p:cNvSpPr/>
          <p:nvPr/>
        </p:nvSpPr>
        <p:spPr>
          <a:xfrm>
            <a:off x="4506941" y="6000114"/>
            <a:ext cx="2999464" cy="349131"/>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1800" dirty="0">
                <a:solidFill>
                  <a:srgbClr val="FF0000"/>
                </a:solidFill>
              </a:rPr>
              <a:t>执着於概念化的自我</a:t>
            </a:r>
            <a:endParaRPr sz="2500" dirty="0">
              <a:solidFill>
                <a:srgbClr val="FF0000"/>
              </a:solidFill>
            </a:endParaRPr>
          </a:p>
        </p:txBody>
      </p:sp>
      <p:sp>
        <p:nvSpPr>
          <p:cNvPr id="149" name="Shape 149"/>
          <p:cNvSpPr/>
          <p:nvPr/>
        </p:nvSpPr>
        <p:spPr>
          <a:xfrm>
            <a:off x="8363306" y="4704619"/>
            <a:ext cx="2169915" cy="68768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2000" dirty="0">
                <a:solidFill>
                  <a:srgbClr val="FF0000"/>
                </a:solidFill>
              </a:rPr>
              <a:t>不行动</a:t>
            </a:r>
            <a:r>
              <a:rPr lang="zh-CN" altLang="en-US" sz="2000" dirty="0">
                <a:solidFill>
                  <a:srgbClr val="FF0000"/>
                </a:solidFill>
              </a:rPr>
              <a:t>，</a:t>
            </a:r>
            <a:r>
              <a:rPr lang="zh-TW" altLang="en-US" sz="2000" dirty="0">
                <a:solidFill>
                  <a:srgbClr val="FF0000"/>
                </a:solidFill>
              </a:rPr>
              <a:t>冲动</a:t>
            </a:r>
            <a:endParaRPr lang="en-US" altLang="zh-TW" sz="2000" dirty="0">
              <a:solidFill>
                <a:srgbClr val="FF0000"/>
              </a:solidFill>
            </a:endParaRPr>
          </a:p>
          <a:p>
            <a:pPr lvl="0">
              <a:defRPr sz="1800">
                <a:solidFill>
                  <a:srgbClr val="000000"/>
                </a:solidFill>
              </a:defRPr>
            </a:pPr>
            <a:r>
              <a:rPr lang="zh-TW" altLang="en-US" sz="2000" dirty="0">
                <a:solidFill>
                  <a:srgbClr val="FF0000"/>
                </a:solidFill>
              </a:rPr>
              <a:t>逃避</a:t>
            </a:r>
            <a:endParaRPr sz="1800" dirty="0">
              <a:solidFill>
                <a:srgbClr val="FF0000"/>
              </a:solidFill>
            </a:endParaRPr>
          </a:p>
        </p:txBody>
      </p:sp>
      <p:sp>
        <p:nvSpPr>
          <p:cNvPr id="150" name="Shape 150"/>
          <p:cNvSpPr/>
          <p:nvPr/>
        </p:nvSpPr>
        <p:spPr>
          <a:xfrm>
            <a:off x="2166204" y="4844645"/>
            <a:ext cx="1396013" cy="37990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2000" dirty="0">
                <a:solidFill>
                  <a:srgbClr val="FF0000"/>
                </a:solidFill>
              </a:rPr>
              <a:t>认</a:t>
            </a:r>
            <a:r>
              <a:rPr lang="zh-CN" altLang="en-US" sz="2000" dirty="0">
                <a:solidFill>
                  <a:srgbClr val="FF0000"/>
                </a:solidFill>
              </a:rPr>
              <a:t>知融合</a:t>
            </a:r>
            <a:endParaRPr sz="1800" dirty="0">
              <a:solidFill>
                <a:srgbClr val="FF0000"/>
              </a:solidFill>
            </a:endParaRPr>
          </a:p>
        </p:txBody>
      </p:sp>
      <p:sp>
        <p:nvSpPr>
          <p:cNvPr id="151" name="Shape 151"/>
          <p:cNvSpPr/>
          <p:nvPr/>
        </p:nvSpPr>
        <p:spPr>
          <a:xfrm>
            <a:off x="1345614" y="2078685"/>
            <a:ext cx="2848570" cy="37990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2000" dirty="0">
                <a:solidFill>
                  <a:srgbClr val="FF0000"/>
                </a:solidFill>
              </a:rPr>
              <a:t>经验性逃避</a:t>
            </a:r>
            <a:endParaRPr sz="1800" dirty="0">
              <a:solidFill>
                <a:srgbClr val="FF0000"/>
              </a:solidFill>
            </a:endParaRPr>
          </a:p>
        </p:txBody>
      </p:sp>
      <p:sp>
        <p:nvSpPr>
          <p:cNvPr id="152" name="Shape 152"/>
          <p:cNvSpPr/>
          <p:nvPr/>
        </p:nvSpPr>
        <p:spPr>
          <a:xfrm>
            <a:off x="4352745" y="211857"/>
            <a:ext cx="3678889"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2000" dirty="0">
                <a:solidFill>
                  <a:srgbClr val="FF0000"/>
                </a:solidFill>
              </a:rPr>
              <a:t>被概念化了的过去和未來所控制</a:t>
            </a:r>
            <a:endParaRPr sz="1800" dirty="0">
              <a:solidFill>
                <a:srgbClr val="FF0000"/>
              </a:solidFill>
            </a:endParaRPr>
          </a:p>
        </p:txBody>
      </p:sp>
      <p:sp>
        <p:nvSpPr>
          <p:cNvPr id="2" name="TextBox 1"/>
          <p:cNvSpPr txBox="1"/>
          <p:nvPr/>
        </p:nvSpPr>
        <p:spPr>
          <a:xfrm>
            <a:off x="6006673" y="36517"/>
            <a:ext cx="72196" cy="3491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latinLnBrk="1" hangingPunct="0"/>
            <a:endParaRPr lang="en-US" dirty="0">
              <a:solidFill>
                <a:srgbClr val="6C6963"/>
              </a:solidFill>
              <a:latin typeface="Hoefler Text"/>
              <a:ea typeface="Hoefler Text"/>
              <a:cs typeface="Hoefler Text"/>
              <a:sym typeface="Hoefler Text"/>
            </a:endParaRPr>
          </a:p>
        </p:txBody>
      </p:sp>
      <p:sp>
        <p:nvSpPr>
          <p:cNvPr id="29" name="Shape 150"/>
          <p:cNvSpPr/>
          <p:nvPr/>
        </p:nvSpPr>
        <p:spPr>
          <a:xfrm>
            <a:off x="1877476" y="4415385"/>
            <a:ext cx="1784845"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sz="2000" dirty="0">
                <a:solidFill>
                  <a:srgbClr val="000000"/>
                </a:solidFill>
                <a:latin typeface="+mn-lt"/>
              </a:rPr>
              <a:t>Cognitive Fusion</a:t>
            </a:r>
          </a:p>
        </p:txBody>
      </p:sp>
      <p:sp>
        <p:nvSpPr>
          <p:cNvPr id="31" name="Shape 151"/>
          <p:cNvSpPr/>
          <p:nvPr/>
        </p:nvSpPr>
        <p:spPr>
          <a:xfrm>
            <a:off x="1345614" y="1658439"/>
            <a:ext cx="2848570" cy="37990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sz="2000" dirty="0">
                <a:solidFill>
                  <a:srgbClr val="000000"/>
                </a:solidFill>
                <a:latin typeface="+mn-lt"/>
              </a:rPr>
              <a:t>Experiential Avoidance</a:t>
            </a:r>
          </a:p>
        </p:txBody>
      </p:sp>
      <p:sp>
        <p:nvSpPr>
          <p:cNvPr id="36" name="Shape 147"/>
          <p:cNvSpPr/>
          <p:nvPr/>
        </p:nvSpPr>
        <p:spPr>
          <a:xfrm>
            <a:off x="8457210" y="841488"/>
            <a:ext cx="2868803" cy="816951"/>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defTabSz="410751">
              <a:lnSpc>
                <a:spcPct val="80000"/>
              </a:lnSpc>
              <a:defRPr sz="1800"/>
            </a:pPr>
            <a:r>
              <a:rPr sz="2000" dirty="0">
                <a:solidFill>
                  <a:srgbClr val="000000"/>
                </a:solidFill>
                <a:ea typeface="Hoefler Text"/>
                <a:cs typeface="Hoefler Text"/>
                <a:sym typeface="Hoefler Text"/>
              </a:rPr>
              <a:t>Lack of Values Clarity;</a:t>
            </a:r>
          </a:p>
          <a:p>
            <a:pPr algn="ctr" defTabSz="410751">
              <a:lnSpc>
                <a:spcPct val="80000"/>
              </a:lnSpc>
              <a:defRPr sz="1800"/>
            </a:pPr>
            <a:r>
              <a:rPr sz="2000" dirty="0">
                <a:solidFill>
                  <a:srgbClr val="000000"/>
                </a:solidFill>
                <a:ea typeface="Hoefler Text"/>
                <a:cs typeface="Hoefler Text"/>
                <a:sym typeface="Hoefler Text"/>
              </a:rPr>
              <a:t>Dominance of Unworkable Rule-</a:t>
            </a:r>
            <a:r>
              <a:rPr lang="en-CA" sz="2000" dirty="0">
                <a:solidFill>
                  <a:srgbClr val="000000"/>
                </a:solidFill>
                <a:ea typeface="Hoefler Text"/>
                <a:cs typeface="Hoefler Text"/>
                <a:sym typeface="Hoefler Text"/>
              </a:rPr>
              <a:t>g</a:t>
            </a:r>
            <a:r>
              <a:rPr sz="2000" dirty="0" err="1">
                <a:solidFill>
                  <a:srgbClr val="000000"/>
                </a:solidFill>
                <a:ea typeface="Hoefler Text"/>
                <a:cs typeface="Hoefler Text"/>
                <a:sym typeface="Hoefler Text"/>
              </a:rPr>
              <a:t>overned</a:t>
            </a:r>
            <a:r>
              <a:rPr sz="2000" dirty="0">
                <a:solidFill>
                  <a:srgbClr val="000000"/>
                </a:solidFill>
                <a:ea typeface="Hoefler Text"/>
                <a:cs typeface="Hoefler Text"/>
                <a:sym typeface="Hoefler Text"/>
              </a:rPr>
              <a:t> Behaviors</a:t>
            </a:r>
          </a:p>
        </p:txBody>
      </p:sp>
      <p:sp>
        <p:nvSpPr>
          <p:cNvPr id="37" name="Shape 148"/>
          <p:cNvSpPr/>
          <p:nvPr/>
        </p:nvSpPr>
        <p:spPr>
          <a:xfrm>
            <a:off x="4327561" y="6312412"/>
            <a:ext cx="3674593"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defRPr sz="1800">
                <a:solidFill>
                  <a:srgbClr val="000000"/>
                </a:solidFill>
              </a:defRPr>
            </a:pPr>
            <a:r>
              <a:rPr sz="2000" dirty="0">
                <a:solidFill>
                  <a:srgbClr val="000000"/>
                </a:solidFill>
                <a:latin typeface="+mn-lt"/>
              </a:rPr>
              <a:t>Attachment to Conceptualized Self</a:t>
            </a:r>
          </a:p>
        </p:txBody>
      </p:sp>
      <p:sp>
        <p:nvSpPr>
          <p:cNvPr id="38" name="Shape 149"/>
          <p:cNvSpPr/>
          <p:nvPr/>
        </p:nvSpPr>
        <p:spPr>
          <a:xfrm>
            <a:off x="8457210" y="3960874"/>
            <a:ext cx="2169915" cy="816951"/>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lnSpc>
                <a:spcPct val="80000"/>
              </a:lnSpc>
              <a:defRPr sz="1800">
                <a:solidFill>
                  <a:srgbClr val="000000"/>
                </a:solidFill>
              </a:defRPr>
            </a:pPr>
            <a:r>
              <a:rPr sz="2000" dirty="0">
                <a:solidFill>
                  <a:srgbClr val="000000"/>
                </a:solidFill>
                <a:latin typeface="+mn-lt"/>
              </a:rPr>
              <a:t>Inaction, Impulsivity, Avoidance</a:t>
            </a:r>
          </a:p>
        </p:txBody>
      </p:sp>
      <p:sp>
        <p:nvSpPr>
          <p:cNvPr id="39" name="Shape 152"/>
          <p:cNvSpPr/>
          <p:nvPr/>
        </p:nvSpPr>
        <p:spPr>
          <a:xfrm>
            <a:off x="4740297" y="467840"/>
            <a:ext cx="3291337" cy="570730"/>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ctr" defTabSz="584200">
              <a:defRPr sz="2200">
                <a:solidFill>
                  <a:srgbClr val="6C6963"/>
                </a:solidFill>
                <a:latin typeface="Hoefler Text"/>
                <a:ea typeface="Hoefler Text"/>
                <a:cs typeface="Hoefler Text"/>
                <a:sym typeface="Hoefler Text"/>
              </a:defRPr>
            </a:lvl1pPr>
          </a:lstStyle>
          <a:p>
            <a:pPr lvl="0">
              <a:lnSpc>
                <a:spcPct val="80000"/>
              </a:lnSpc>
              <a:defRPr sz="1800">
                <a:solidFill>
                  <a:srgbClr val="000000"/>
                </a:solidFill>
              </a:defRPr>
            </a:pPr>
            <a:r>
              <a:rPr sz="2000" dirty="0">
                <a:latin typeface="+mn-lt"/>
              </a:rPr>
              <a:t>Dominance of Conceptualized </a:t>
            </a:r>
            <a:endParaRPr lang="en-CA" sz="2000" dirty="0">
              <a:latin typeface="+mn-lt"/>
            </a:endParaRPr>
          </a:p>
          <a:p>
            <a:pPr lvl="0">
              <a:lnSpc>
                <a:spcPct val="80000"/>
              </a:lnSpc>
              <a:defRPr sz="1800">
                <a:solidFill>
                  <a:srgbClr val="000000"/>
                </a:solidFill>
              </a:defRPr>
            </a:pPr>
            <a:r>
              <a:rPr sz="2000" dirty="0">
                <a:latin typeface="+mn-lt"/>
              </a:rPr>
              <a:t>Past and Future</a:t>
            </a:r>
          </a:p>
        </p:txBody>
      </p:sp>
      <p:sp>
        <p:nvSpPr>
          <p:cNvPr id="40" name="Shape 139"/>
          <p:cNvSpPr/>
          <p:nvPr/>
        </p:nvSpPr>
        <p:spPr>
          <a:xfrm>
            <a:off x="5253787" y="2894167"/>
            <a:ext cx="1722392" cy="44146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800">
                <a:solidFill>
                  <a:srgbClr val="6C6963"/>
                </a:solidFill>
                <a:latin typeface="Hoefler Text"/>
                <a:ea typeface="Hoefler Text"/>
                <a:cs typeface="Hoefler Text"/>
                <a:sym typeface="Hoefler Text"/>
              </a:defRPr>
            </a:lvl1pPr>
          </a:lstStyle>
          <a:p>
            <a:pPr lvl="0">
              <a:defRPr sz="1800">
                <a:solidFill>
                  <a:srgbClr val="000000"/>
                </a:solidFill>
              </a:defRPr>
            </a:pPr>
            <a:r>
              <a:rPr sz="2400" dirty="0">
                <a:latin typeface="+mn-lt"/>
              </a:rPr>
              <a:t>Psychological</a:t>
            </a:r>
          </a:p>
        </p:txBody>
      </p:sp>
      <p:sp>
        <p:nvSpPr>
          <p:cNvPr id="41" name="Shape 140"/>
          <p:cNvSpPr/>
          <p:nvPr/>
        </p:nvSpPr>
        <p:spPr>
          <a:xfrm>
            <a:off x="5442222" y="3470231"/>
            <a:ext cx="1442635" cy="44146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800">
                <a:solidFill>
                  <a:srgbClr val="6C6963"/>
                </a:solidFill>
                <a:latin typeface="Hoefler Text"/>
                <a:ea typeface="Hoefler Text"/>
                <a:cs typeface="Hoefler Text"/>
                <a:sym typeface="Hoefler Text"/>
              </a:defRPr>
            </a:lvl1pPr>
          </a:lstStyle>
          <a:p>
            <a:pPr lvl="0">
              <a:defRPr sz="1800">
                <a:solidFill>
                  <a:srgbClr val="000000"/>
                </a:solidFill>
              </a:defRPr>
            </a:pPr>
            <a:r>
              <a:rPr sz="2400" dirty="0">
                <a:latin typeface="+mn-lt"/>
              </a:rPr>
              <a:t>Inflexibility</a:t>
            </a:r>
          </a:p>
        </p:txBody>
      </p:sp>
      <p:sp>
        <p:nvSpPr>
          <p:cNvPr id="3" name="Slide Number Placeholder 2">
            <a:extLst>
              <a:ext uri="{FF2B5EF4-FFF2-40B4-BE49-F238E27FC236}">
                <a16:creationId xmlns:a16="http://schemas.microsoft.com/office/drawing/2014/main" id="{60B003C0-785E-E143-9B32-509B593737D7}"/>
              </a:ext>
            </a:extLst>
          </p:cNvPr>
          <p:cNvSpPr>
            <a:spLocks noGrp="1"/>
          </p:cNvSpPr>
          <p:nvPr>
            <p:ph type="sldNum" sz="quarter" idx="12"/>
          </p:nvPr>
        </p:nvSpPr>
        <p:spPr/>
        <p:txBody>
          <a:bodyPr/>
          <a:lstStyle/>
          <a:p>
            <a:fld id="{6C146A09-3358-B949-B58D-BC9E15022EBF}" type="slidenum">
              <a:rPr lang="en-US" smtClean="0"/>
              <a:t>11</a:t>
            </a:fld>
            <a:endParaRPr lang="en-US"/>
          </a:p>
        </p:txBody>
      </p:sp>
      <p:sp>
        <p:nvSpPr>
          <p:cNvPr id="4" name="Footer Placeholder 3">
            <a:extLst>
              <a:ext uri="{FF2B5EF4-FFF2-40B4-BE49-F238E27FC236}">
                <a16:creationId xmlns:a16="http://schemas.microsoft.com/office/drawing/2014/main" id="{1888E11E-78F9-6640-8F27-18B4149FAE33}"/>
              </a:ext>
            </a:extLst>
          </p:cNvPr>
          <p:cNvSpPr>
            <a:spLocks noGrp="1"/>
          </p:cNvSpPr>
          <p:nvPr>
            <p:ph type="ftr" sz="quarter" idx="11"/>
          </p:nvPr>
        </p:nvSpPr>
        <p:spPr>
          <a:xfrm>
            <a:off x="-712966" y="6531486"/>
            <a:ext cx="3860800" cy="365125"/>
          </a:xfrm>
        </p:spPr>
        <p:txBody>
          <a:bodyPr/>
          <a:lstStyle/>
          <a:p>
            <a:r>
              <a:rPr lang="en-US" dirty="0"/>
              <a:t>Fung, Wong &amp; Li (2018/2020)</a:t>
            </a:r>
          </a:p>
        </p:txBody>
      </p:sp>
    </p:spTree>
    <p:extLst>
      <p:ext uri="{BB962C8B-B14F-4D97-AF65-F5344CB8AC3E}">
        <p14:creationId xmlns:p14="http://schemas.microsoft.com/office/powerpoint/2010/main" val="1919421836"/>
      </p:ext>
    </p:extLst>
  </p:cSld>
  <p:clrMapOvr>
    <a:masterClrMapping/>
  </p:clrMapOvr>
  <mc:AlternateContent xmlns:mc="http://schemas.openxmlformats.org/markup-compatibility/2006" xmlns:p14="http://schemas.microsoft.com/office/powerpoint/2010/main">
    <mc:Choice Requires="p14">
      <p:transition p14:dur="10" advClick="0">
        <p:split orient="vert"/>
      </p:transition>
    </mc:Choice>
    <mc:Fallback xmlns="">
      <p:transition advClick="0">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iterate>
                                    <p:tmAbs val="0"/>
                                  </p:iterate>
                                  <p:childTnLst>
                                    <p:animEffect transition="out" filter="dissolve">
                                      <p:cBhvr>
                                        <p:cTn id="6" dur="1000" fill="hold"/>
                                        <p:tgtEl>
                                          <p:spTgt spid="150"/>
                                        </p:tgtEl>
                                      </p:cBhvr>
                                    </p:animEffect>
                                    <p:set>
                                      <p:cBhvr>
                                        <p:cTn id="7" fill="hold">
                                          <p:stCondLst>
                                            <p:cond delay="999"/>
                                          </p:stCondLst>
                                        </p:cTn>
                                        <p:tgtEl>
                                          <p:spTgt spid="150"/>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0" nodeType="clickEffect">
                                  <p:stCondLst>
                                    <p:cond delay="0"/>
                                  </p:stCondLst>
                                  <p:iterate>
                                    <p:tmAbs val="0"/>
                                  </p:iterate>
                                  <p:childTnLst>
                                    <p:animEffect transition="out" filter="dissolve">
                                      <p:cBhvr>
                                        <p:cTn id="13" dur="1000" fill="hold"/>
                                        <p:tgtEl>
                                          <p:spTgt spid="151"/>
                                        </p:tgtEl>
                                      </p:cBhvr>
                                    </p:animEffect>
                                    <p:set>
                                      <p:cBhvr>
                                        <p:cTn id="14" fill="hold">
                                          <p:stCondLst>
                                            <p:cond delay="999"/>
                                          </p:stCondLst>
                                        </p:cTn>
                                        <p:tgtEl>
                                          <p:spTgt spid="15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iterate>
                                    <p:tmAbs val="0"/>
                                  </p:iterate>
                                  <p:childTnLst>
                                    <p:animEffect transition="out" filter="dissolve">
                                      <p:cBhvr>
                                        <p:cTn id="20" dur="1000" fill="hold"/>
                                        <p:tgtEl>
                                          <p:spTgt spid="152"/>
                                        </p:tgtEl>
                                      </p:cBhvr>
                                    </p:animEffect>
                                    <p:set>
                                      <p:cBhvr>
                                        <p:cTn id="21" fill="hold">
                                          <p:stCondLst>
                                            <p:cond delay="999"/>
                                          </p:stCondLst>
                                        </p:cTn>
                                        <p:tgtEl>
                                          <p:spTgt spid="152"/>
                                        </p:tgtEl>
                                        <p:attrNameLst>
                                          <p:attrName>style.visibility</p:attrName>
                                        </p:attrNameLst>
                                      </p:cBhvr>
                                      <p:to>
                                        <p:strVal val="hidden"/>
                                      </p:to>
                                    </p:set>
                                  </p:childTnLst>
                                </p:cTn>
                              </p:par>
                              <p:par>
                                <p:cTn id="22" presetID="9" presetClass="exit" presetSubtype="0" fill="hold" grpId="0" nodeType="withEffect">
                                  <p:stCondLst>
                                    <p:cond delay="0"/>
                                  </p:stCondLst>
                                  <p:iterate>
                                    <p:tmAbs val="0"/>
                                  </p:iterate>
                                  <p:childTnLst>
                                    <p:animEffect transition="out" filter="dissolve">
                                      <p:cBhvr>
                                        <p:cTn id="23" dur="1000" fill="hold"/>
                                        <p:tgtEl>
                                          <p:spTgt spid="39"/>
                                        </p:tgtEl>
                                      </p:cBhvr>
                                    </p:animEffect>
                                    <p:set>
                                      <p:cBhvr>
                                        <p:cTn id="24" fill="hold">
                                          <p:stCondLst>
                                            <p:cond delay="999"/>
                                          </p:stCondLst>
                                        </p:cTn>
                                        <p:tgtEl>
                                          <p:spTgt spid="3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iterate>
                                    <p:tmAbs val="0"/>
                                  </p:iterate>
                                  <p:childTnLst>
                                    <p:animEffect transition="out" filter="dissolve">
                                      <p:cBhvr>
                                        <p:cTn id="28" dur="1000" fill="hold"/>
                                        <p:tgtEl>
                                          <p:spTgt spid="148"/>
                                        </p:tgtEl>
                                      </p:cBhvr>
                                    </p:animEffect>
                                    <p:set>
                                      <p:cBhvr>
                                        <p:cTn id="29" fill="hold">
                                          <p:stCondLst>
                                            <p:cond delay="999"/>
                                          </p:stCondLst>
                                        </p:cTn>
                                        <p:tgtEl>
                                          <p:spTgt spid="148"/>
                                        </p:tgtEl>
                                        <p:attrNameLst>
                                          <p:attrName>style.visibility</p:attrName>
                                        </p:attrNameLst>
                                      </p:cBhvr>
                                      <p:to>
                                        <p:strVal val="hidden"/>
                                      </p:to>
                                    </p:set>
                                  </p:childTnLst>
                                </p:cTn>
                              </p:par>
                              <p:par>
                                <p:cTn id="30" presetID="9" presetClass="exit" presetSubtype="0" fill="hold" grpId="0" nodeType="withEffect">
                                  <p:stCondLst>
                                    <p:cond delay="0"/>
                                  </p:stCondLst>
                                  <p:iterate>
                                    <p:tmAbs val="0"/>
                                  </p:iterate>
                                  <p:childTnLst>
                                    <p:animEffect transition="out" filter="dissolve">
                                      <p:cBhvr>
                                        <p:cTn id="31" dur="1000" fill="hold"/>
                                        <p:tgtEl>
                                          <p:spTgt spid="37"/>
                                        </p:tgtEl>
                                      </p:cBhvr>
                                    </p:animEffect>
                                    <p:set>
                                      <p:cBhvr>
                                        <p:cTn id="32" fill="hold">
                                          <p:stCondLst>
                                            <p:cond delay="9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iterate>
                                    <p:tmAbs val="0"/>
                                  </p:iterate>
                                  <p:childTnLst>
                                    <p:animEffect transition="out" filter="dissolve">
                                      <p:cBhvr>
                                        <p:cTn id="36" dur="1000" fill="hold"/>
                                        <p:tgtEl>
                                          <p:spTgt spid="147"/>
                                        </p:tgtEl>
                                      </p:cBhvr>
                                    </p:animEffect>
                                    <p:set>
                                      <p:cBhvr>
                                        <p:cTn id="37" fill="hold">
                                          <p:stCondLst>
                                            <p:cond delay="999"/>
                                          </p:stCondLst>
                                        </p:cTn>
                                        <p:tgtEl>
                                          <p:spTgt spid="147"/>
                                        </p:tgtEl>
                                        <p:attrNameLst>
                                          <p:attrName>style.visibility</p:attrName>
                                        </p:attrNameLst>
                                      </p:cBhvr>
                                      <p:to>
                                        <p:strVal val="hidden"/>
                                      </p:to>
                                    </p:set>
                                  </p:childTnLst>
                                </p:cTn>
                              </p:par>
                              <p:par>
                                <p:cTn id="38" presetID="9" presetClass="exit" presetSubtype="0" fill="hold" grpId="0" nodeType="withEffect">
                                  <p:stCondLst>
                                    <p:cond delay="0"/>
                                  </p:stCondLst>
                                  <p:iterate>
                                    <p:tmAbs val="0"/>
                                  </p:iterate>
                                  <p:childTnLst>
                                    <p:animEffect transition="out" filter="dissolve">
                                      <p:cBhvr>
                                        <p:cTn id="39" dur="1000" fill="hold"/>
                                        <p:tgtEl>
                                          <p:spTgt spid="36"/>
                                        </p:tgtEl>
                                      </p:cBhvr>
                                    </p:animEffect>
                                    <p:set>
                                      <p:cBhvr>
                                        <p:cTn id="40" fill="hold">
                                          <p:stCondLst>
                                            <p:cond delay="999"/>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iterate>
                                    <p:tmAbs val="0"/>
                                  </p:iterate>
                                  <p:childTnLst>
                                    <p:animEffect transition="out" filter="dissolve">
                                      <p:cBhvr>
                                        <p:cTn id="44" dur="1000" fill="hold"/>
                                        <p:tgtEl>
                                          <p:spTgt spid="149"/>
                                        </p:tgtEl>
                                      </p:cBhvr>
                                    </p:animEffect>
                                    <p:set>
                                      <p:cBhvr>
                                        <p:cTn id="45" fill="hold">
                                          <p:stCondLst>
                                            <p:cond delay="999"/>
                                          </p:stCondLst>
                                        </p:cTn>
                                        <p:tgtEl>
                                          <p:spTgt spid="149"/>
                                        </p:tgtEl>
                                        <p:attrNameLst>
                                          <p:attrName>style.visibility</p:attrName>
                                        </p:attrNameLst>
                                      </p:cBhvr>
                                      <p:to>
                                        <p:strVal val="hidden"/>
                                      </p:to>
                                    </p:set>
                                  </p:childTnLst>
                                </p:cTn>
                              </p:par>
                              <p:par>
                                <p:cTn id="46" presetID="9" presetClass="exit" presetSubtype="0" fill="hold" grpId="0" nodeType="withEffect">
                                  <p:stCondLst>
                                    <p:cond delay="0"/>
                                  </p:stCondLst>
                                  <p:iterate>
                                    <p:tmAbs val="0"/>
                                  </p:iterate>
                                  <p:childTnLst>
                                    <p:animEffect transition="out" filter="dissolve">
                                      <p:cBhvr>
                                        <p:cTn id="47" dur="1000" fill="hold"/>
                                        <p:tgtEl>
                                          <p:spTgt spid="38"/>
                                        </p:tgtEl>
                                      </p:cBhvr>
                                    </p:animEffect>
                                    <p:set>
                                      <p:cBhvr>
                                        <p:cTn id="48" fill="hold">
                                          <p:stCondLst>
                                            <p:cond delay="999"/>
                                          </p:stCondLst>
                                        </p:cTn>
                                        <p:tgtEl>
                                          <p:spTgt spid="3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0" nodeType="clickEffect">
                                  <p:stCondLst>
                                    <p:cond delay="0"/>
                                  </p:stCondLst>
                                  <p:iterate>
                                    <p:tmAbs val="0"/>
                                  </p:iterate>
                                  <p:childTnLst>
                                    <p:animEffect transition="out" filter="dissolve">
                                      <p:cBhvr>
                                        <p:cTn id="52" dur="1000" fill="hold"/>
                                        <p:tgtEl>
                                          <p:spTgt spid="140"/>
                                        </p:tgtEl>
                                      </p:cBhvr>
                                    </p:animEffect>
                                    <p:set>
                                      <p:cBhvr>
                                        <p:cTn id="53" fill="hold">
                                          <p:stCondLst>
                                            <p:cond delay="999"/>
                                          </p:stCondLst>
                                        </p:cTn>
                                        <p:tgtEl>
                                          <p:spTgt spid="140"/>
                                        </p:tgtEl>
                                        <p:attrNameLst>
                                          <p:attrName>style.visibility</p:attrName>
                                        </p:attrNameLst>
                                      </p:cBhvr>
                                      <p:to>
                                        <p:strVal val="hidden"/>
                                      </p:to>
                                    </p:set>
                                  </p:childTnLst>
                                </p:cTn>
                              </p:par>
                              <p:par>
                                <p:cTn id="54" presetID="9" presetClass="exit" presetSubtype="0" fill="hold" grpId="0" nodeType="withEffect">
                                  <p:stCondLst>
                                    <p:cond delay="0"/>
                                  </p:stCondLst>
                                  <p:iterate>
                                    <p:tmAbs val="0"/>
                                  </p:iterate>
                                  <p:childTnLst>
                                    <p:animEffect transition="out" filter="dissolve">
                                      <p:cBhvr>
                                        <p:cTn id="55" dur="1000" fill="hold"/>
                                        <p:tgtEl>
                                          <p:spTgt spid="41"/>
                                        </p:tgtEl>
                                      </p:cBhvr>
                                    </p:animEffect>
                                    <p:set>
                                      <p:cBhvr>
                                        <p:cTn id="56"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P spid="140" grpId="0" animBg="1" advAuto="0"/>
      <p:bldP spid="148" grpId="0" animBg="1" advAuto="0"/>
      <p:bldP spid="149" grpId="0" animBg="1" advAuto="0"/>
      <p:bldP spid="150" grpId="0" animBg="1" advAuto="0"/>
      <p:bldP spid="151" grpId="0" animBg="1" advAuto="0"/>
      <p:bldP spid="152" grpId="0" animBg="1" advAuto="0"/>
      <p:bldP spid="29" grpId="0" animBg="1"/>
      <p:bldP spid="31" grpId="0" animBg="1"/>
      <p:bldP spid="36" grpId="0" animBg="1" advAuto="0"/>
      <p:bldP spid="37" grpId="0" animBg="1" advAuto="0"/>
      <p:bldP spid="38" grpId="0" animBg="1" advAuto="0"/>
      <p:bldP spid="39" grpId="0" animBg="1" advAuto="0"/>
      <p:bldP spid="4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droppedImage.pdf"/>
          <p:cNvPicPr/>
          <p:nvPr/>
        </p:nvPicPr>
        <p:blipFill>
          <a:blip r:embed="rId3"/>
          <a:stretch>
            <a:fillRect/>
          </a:stretch>
        </p:blipFill>
        <p:spPr>
          <a:xfrm>
            <a:off x="3872509" y="944008"/>
            <a:ext cx="4584701" cy="4971535"/>
          </a:xfrm>
          <a:prstGeom prst="rect">
            <a:avLst/>
          </a:prstGeom>
          <a:ln w="12700">
            <a:miter lim="400000"/>
          </a:ln>
        </p:spPr>
      </p:pic>
      <p:sp>
        <p:nvSpPr>
          <p:cNvPr id="144" name="Shape 144"/>
          <p:cNvSpPr/>
          <p:nvPr/>
        </p:nvSpPr>
        <p:spPr>
          <a:xfrm>
            <a:off x="8864761" y="1916832"/>
            <a:ext cx="1299128" cy="37990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lang="zh-TW" altLang="en-US" sz="2000" dirty="0">
                <a:solidFill>
                  <a:schemeClr val="tx1">
                    <a:lumMod val="75000"/>
                  </a:schemeClr>
                </a:solidFill>
                <a:latin typeface="SimSun"/>
                <a:ea typeface="Calibri"/>
                <a:cs typeface="Times New Roman"/>
              </a:rPr>
              <a:t>价值</a:t>
            </a:r>
            <a:r>
              <a:rPr lang="en-US" sz="2000" dirty="0">
                <a:solidFill>
                  <a:schemeClr val="tx1">
                    <a:lumMod val="75000"/>
                  </a:schemeClr>
                </a:solidFill>
                <a:latin typeface="SimSun"/>
                <a:ea typeface="Calibri"/>
                <a:cs typeface="Times New Roman"/>
              </a:rPr>
              <a:t> </a:t>
            </a:r>
            <a:endParaRPr sz="2000" dirty="0">
              <a:solidFill>
                <a:schemeClr val="tx1">
                  <a:lumMod val="75000"/>
                </a:schemeClr>
              </a:solidFill>
            </a:endParaRPr>
          </a:p>
        </p:txBody>
      </p:sp>
      <p:sp>
        <p:nvSpPr>
          <p:cNvPr id="145" name="Shape 145"/>
          <p:cNvSpPr/>
          <p:nvPr/>
        </p:nvSpPr>
        <p:spPr>
          <a:xfrm>
            <a:off x="5614539" y="343033"/>
            <a:ext cx="1098053" cy="403376"/>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a:lnSpc>
                <a:spcPct val="115000"/>
              </a:lnSpc>
            </a:pPr>
            <a:r>
              <a:rPr lang="zh-TW" altLang="en-US" sz="2000" dirty="0">
                <a:solidFill>
                  <a:srgbClr val="000000"/>
                </a:solidFill>
                <a:latin typeface="SimSun"/>
                <a:ea typeface="Calibri"/>
                <a:cs typeface="Times New Roman"/>
              </a:rPr>
              <a:t>关</a:t>
            </a:r>
            <a:r>
              <a:rPr lang="en-US" sz="2000" dirty="0" err="1">
                <a:solidFill>
                  <a:srgbClr val="000000"/>
                </a:solidFill>
                <a:latin typeface="SimSun"/>
                <a:ea typeface="Calibri"/>
                <a:cs typeface="Times New Roman"/>
              </a:rPr>
              <a:t>注</a:t>
            </a:r>
            <a:r>
              <a:rPr lang="zh-TW" altLang="en-US" sz="2000" dirty="0">
                <a:solidFill>
                  <a:srgbClr val="000000"/>
                </a:solidFill>
                <a:latin typeface="SimSun"/>
                <a:ea typeface="Calibri"/>
                <a:cs typeface="Times New Roman"/>
              </a:rPr>
              <a:t>当</a:t>
            </a:r>
            <a:r>
              <a:rPr lang="en-US" sz="2000" dirty="0" err="1">
                <a:solidFill>
                  <a:srgbClr val="000000"/>
                </a:solidFill>
                <a:latin typeface="SimSun"/>
                <a:ea typeface="Calibri"/>
                <a:cs typeface="Times New Roman"/>
              </a:rPr>
              <a:t>下</a:t>
            </a:r>
            <a:endParaRPr lang="en-CA" sz="2000" dirty="0">
              <a:solidFill>
                <a:srgbClr val="000000"/>
              </a:solidFill>
              <a:latin typeface="Calibri"/>
              <a:ea typeface="Calibri"/>
              <a:cs typeface="Times New Roman"/>
            </a:endParaRPr>
          </a:p>
        </p:txBody>
      </p:sp>
      <p:sp>
        <p:nvSpPr>
          <p:cNvPr id="146" name="Shape 146"/>
          <p:cNvSpPr/>
          <p:nvPr/>
        </p:nvSpPr>
        <p:spPr>
          <a:xfrm>
            <a:off x="8989005" y="4498132"/>
            <a:ext cx="1098053"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defRPr sz="1800"/>
            </a:pPr>
            <a:r>
              <a:rPr lang="en-US" sz="2000" dirty="0" err="1">
                <a:solidFill>
                  <a:srgbClr val="000000"/>
                </a:solidFill>
                <a:latin typeface="SimSun"/>
                <a:ea typeface="Calibri"/>
                <a:cs typeface="Times New Roman"/>
              </a:rPr>
              <a:t>承</a:t>
            </a:r>
            <a:r>
              <a:rPr lang="zh-TW" altLang="en-US" sz="2000" dirty="0">
                <a:solidFill>
                  <a:srgbClr val="000000"/>
                </a:solidFill>
                <a:latin typeface="SimSun"/>
                <a:ea typeface="Calibri"/>
                <a:cs typeface="Times New Roman"/>
              </a:rPr>
              <a:t>诺</a:t>
            </a:r>
            <a:r>
              <a:rPr lang="en-US" sz="2000" dirty="0" err="1">
                <a:solidFill>
                  <a:srgbClr val="000000"/>
                </a:solidFill>
                <a:latin typeface="SimSun"/>
                <a:ea typeface="Calibri"/>
                <a:cs typeface="Times New Roman"/>
              </a:rPr>
              <a:t>行</a:t>
            </a:r>
            <a:r>
              <a:rPr lang="zh-TW" altLang="en-US" sz="2000" dirty="0">
                <a:solidFill>
                  <a:srgbClr val="000000"/>
                </a:solidFill>
                <a:latin typeface="SimSun"/>
                <a:ea typeface="Calibri"/>
                <a:cs typeface="Times New Roman"/>
              </a:rPr>
              <a:t>动</a:t>
            </a:r>
            <a:endParaRPr sz="2000" dirty="0">
              <a:solidFill>
                <a:srgbClr val="000000"/>
              </a:solidFill>
              <a:sym typeface="Hoefler Text"/>
            </a:endParaRPr>
          </a:p>
        </p:txBody>
      </p:sp>
      <p:pic>
        <p:nvPicPr>
          <p:cNvPr id="154" name="pasted-image.pdf"/>
          <p:cNvPicPr/>
          <p:nvPr/>
        </p:nvPicPr>
        <p:blipFill>
          <a:blip r:embed="rId4" cstate="email">
            <a:extLst>
              <a:ext uri="{28A0092B-C50C-407E-A947-70E740481C1C}">
                <a14:useLocalDpi xmlns:a14="http://schemas.microsoft.com/office/drawing/2010/main"/>
              </a:ext>
            </a:extLst>
          </a:blip>
          <a:stretch>
            <a:fillRect/>
          </a:stretch>
        </p:blipFill>
        <p:spPr>
          <a:xfrm>
            <a:off x="2102325" y="5008546"/>
            <a:ext cx="1496575" cy="991568"/>
          </a:xfrm>
          <a:prstGeom prst="rect">
            <a:avLst/>
          </a:prstGeom>
          <a:ln w="12700">
            <a:miter lim="400000"/>
          </a:ln>
        </p:spPr>
      </p:pic>
      <p:pic>
        <p:nvPicPr>
          <p:cNvPr id="155" name="pasted-image.pdf"/>
          <p:cNvPicPr/>
          <p:nvPr/>
        </p:nvPicPr>
        <p:blipFill>
          <a:blip r:embed="rId5" cstate="email">
            <a:extLst>
              <a:ext uri="{28A0092B-C50C-407E-A947-70E740481C1C}">
                <a14:useLocalDpi xmlns:a14="http://schemas.microsoft.com/office/drawing/2010/main"/>
              </a:ext>
            </a:extLst>
          </a:blip>
          <a:stretch>
            <a:fillRect/>
          </a:stretch>
        </p:blipFill>
        <p:spPr>
          <a:xfrm>
            <a:off x="2030120" y="2352675"/>
            <a:ext cx="1515968" cy="1004417"/>
          </a:xfrm>
          <a:prstGeom prst="rect">
            <a:avLst/>
          </a:prstGeom>
          <a:ln w="12700">
            <a:miter lim="400000"/>
          </a:ln>
        </p:spPr>
      </p:pic>
      <p:pic>
        <p:nvPicPr>
          <p:cNvPr id="156" name="pasted-image.pdf"/>
          <p:cNvPicPr/>
          <p:nvPr/>
        </p:nvPicPr>
        <p:blipFill>
          <a:blip r:embed="rId6" cstate="email">
            <a:extLst>
              <a:ext uri="{28A0092B-C50C-407E-A947-70E740481C1C}">
                <a14:useLocalDpi xmlns:a14="http://schemas.microsoft.com/office/drawing/2010/main"/>
              </a:ext>
            </a:extLst>
          </a:blip>
          <a:stretch>
            <a:fillRect/>
          </a:stretch>
        </p:blipFill>
        <p:spPr>
          <a:xfrm>
            <a:off x="5384098" y="783274"/>
            <a:ext cx="1561523" cy="991567"/>
          </a:xfrm>
          <a:prstGeom prst="rect">
            <a:avLst/>
          </a:prstGeom>
          <a:ln w="12700">
            <a:miter lim="400000"/>
          </a:ln>
        </p:spPr>
      </p:pic>
      <p:pic>
        <p:nvPicPr>
          <p:cNvPr id="157" name="pasted-image.pdf"/>
          <p:cNvPicPr/>
          <p:nvPr/>
        </p:nvPicPr>
        <p:blipFill>
          <a:blip r:embed="rId7" cstate="email">
            <a:extLst>
              <a:ext uri="{28A0092B-C50C-407E-A947-70E740481C1C}">
                <a14:useLocalDpi xmlns:a14="http://schemas.microsoft.com/office/drawing/2010/main"/>
              </a:ext>
            </a:extLst>
          </a:blip>
          <a:stretch>
            <a:fillRect/>
          </a:stretch>
        </p:blipFill>
        <p:spPr>
          <a:xfrm>
            <a:off x="5396425" y="5196707"/>
            <a:ext cx="1536867" cy="1019455"/>
          </a:xfrm>
          <a:prstGeom prst="rect">
            <a:avLst/>
          </a:prstGeom>
          <a:ln w="12700">
            <a:miter lim="400000"/>
          </a:ln>
        </p:spPr>
      </p:pic>
      <p:pic>
        <p:nvPicPr>
          <p:cNvPr id="158" name="pasted-image.pdf"/>
          <p:cNvPicPr/>
          <p:nvPr/>
        </p:nvPicPr>
        <p:blipFill>
          <a:blip r:embed="rId8" cstate="email">
            <a:extLst>
              <a:ext uri="{28A0092B-C50C-407E-A947-70E740481C1C}">
                <a14:useLocalDpi xmlns:a14="http://schemas.microsoft.com/office/drawing/2010/main"/>
              </a:ext>
            </a:extLst>
          </a:blip>
          <a:stretch>
            <a:fillRect/>
          </a:stretch>
        </p:blipFill>
        <p:spPr>
          <a:xfrm>
            <a:off x="8815164" y="2290899"/>
            <a:ext cx="1509578" cy="1000126"/>
          </a:xfrm>
          <a:prstGeom prst="rect">
            <a:avLst/>
          </a:prstGeom>
          <a:ln w="12700">
            <a:miter lim="400000"/>
          </a:ln>
        </p:spPr>
      </p:pic>
      <p:pic>
        <p:nvPicPr>
          <p:cNvPr id="159" name="pasted-image.pdf"/>
          <p:cNvPicPr/>
          <p:nvPr/>
        </p:nvPicPr>
        <p:blipFill>
          <a:blip r:embed="rId9" cstate="email">
            <a:extLst>
              <a:ext uri="{28A0092B-C50C-407E-A947-70E740481C1C}">
                <a14:useLocalDpi xmlns:a14="http://schemas.microsoft.com/office/drawing/2010/main"/>
              </a:ext>
            </a:extLst>
          </a:blip>
          <a:stretch>
            <a:fillRect/>
          </a:stretch>
        </p:blipFill>
        <p:spPr>
          <a:xfrm>
            <a:off x="8820291" y="4960071"/>
            <a:ext cx="1499326" cy="991567"/>
          </a:xfrm>
          <a:prstGeom prst="rect">
            <a:avLst/>
          </a:prstGeom>
          <a:ln w="12700">
            <a:miter lim="400000"/>
          </a:ln>
        </p:spPr>
      </p:pic>
      <p:sp>
        <p:nvSpPr>
          <p:cNvPr id="24" name="Rectangle 23"/>
          <p:cNvSpPr>
            <a:spLocks noChangeArrowheads="1"/>
          </p:cNvSpPr>
          <p:nvPr/>
        </p:nvSpPr>
        <p:spPr bwMode="auto">
          <a:xfrm>
            <a:off x="5356857" y="6137969"/>
            <a:ext cx="1588762" cy="503169"/>
          </a:xfrm>
          <a:prstGeom prst="rect">
            <a:avLst/>
          </a:prstGeom>
          <a:noFill/>
          <a:ln>
            <a:noFill/>
          </a:ln>
        </p:spPr>
        <p:txBody>
          <a:bodyPr rot="0" vert="horz" wrap="square" lIns="64291" tIns="32146" rIns="64291" bIns="32146" anchor="t" anchorCtr="0" upright="1">
            <a:noAutofit/>
          </a:bodyPr>
          <a:lstStyle/>
          <a:p>
            <a:pPr algn="ctr">
              <a:lnSpc>
                <a:spcPct val="115000"/>
              </a:lnSpc>
              <a:spcAft>
                <a:spcPts val="703"/>
              </a:spcAft>
            </a:pPr>
            <a:r>
              <a:rPr lang="zh-CN" altLang="en-US" dirty="0"/>
              <a:t>以己为景</a:t>
            </a:r>
            <a:r>
              <a:rPr lang="en-CA" sz="2000"/>
              <a:t> </a:t>
            </a:r>
            <a:endParaRPr lang="en-CA" sz="2000" dirty="0">
              <a:solidFill>
                <a:srgbClr val="000000"/>
              </a:solidFill>
              <a:latin typeface="Calibri"/>
              <a:ea typeface="Calibri"/>
              <a:cs typeface="Times New Roman"/>
            </a:endParaRPr>
          </a:p>
        </p:txBody>
      </p:sp>
      <p:sp>
        <p:nvSpPr>
          <p:cNvPr id="25" name="Rectangle 24"/>
          <p:cNvSpPr>
            <a:spLocks noChangeArrowheads="1"/>
          </p:cNvSpPr>
          <p:nvPr/>
        </p:nvSpPr>
        <p:spPr bwMode="auto">
          <a:xfrm>
            <a:off x="2135431" y="4537996"/>
            <a:ext cx="1268937" cy="418356"/>
          </a:xfrm>
          <a:prstGeom prst="rect">
            <a:avLst/>
          </a:prstGeom>
          <a:noFill/>
          <a:ln>
            <a:noFill/>
          </a:ln>
        </p:spPr>
        <p:txBody>
          <a:bodyPr rot="0" vert="horz" wrap="square" lIns="64291" tIns="32146" rIns="64291" bIns="32146" anchor="t" anchorCtr="0" upright="1">
            <a:noAutofit/>
          </a:bodyPr>
          <a:lstStyle/>
          <a:p>
            <a:pPr algn="ctr">
              <a:lnSpc>
                <a:spcPct val="115000"/>
              </a:lnSpc>
              <a:spcAft>
                <a:spcPts val="703"/>
              </a:spcAft>
            </a:pPr>
            <a:r>
              <a:rPr lang="zh-TW" altLang="en-US" sz="2000" dirty="0">
                <a:solidFill>
                  <a:srgbClr val="000000"/>
                </a:solidFill>
                <a:latin typeface="SimSun"/>
                <a:ea typeface="Calibri"/>
                <a:cs typeface="Times New Roman"/>
              </a:rPr>
              <a:t>认知分离</a:t>
            </a:r>
            <a:endParaRPr lang="en-CA" sz="2000" dirty="0">
              <a:solidFill>
                <a:srgbClr val="000000"/>
              </a:solidFill>
              <a:latin typeface="Calibri"/>
              <a:ea typeface="Calibri"/>
              <a:cs typeface="Times New Roman"/>
            </a:endParaRPr>
          </a:p>
        </p:txBody>
      </p:sp>
      <p:sp>
        <p:nvSpPr>
          <p:cNvPr id="26" name="Rectangle 25"/>
          <p:cNvSpPr>
            <a:spLocks noChangeArrowheads="1"/>
          </p:cNvSpPr>
          <p:nvPr/>
        </p:nvSpPr>
        <p:spPr bwMode="auto">
          <a:xfrm>
            <a:off x="2443648" y="1854464"/>
            <a:ext cx="831341" cy="598425"/>
          </a:xfrm>
          <a:prstGeom prst="rect">
            <a:avLst/>
          </a:prstGeom>
          <a:noFill/>
          <a:ln>
            <a:noFill/>
          </a:ln>
        </p:spPr>
        <p:txBody>
          <a:bodyPr rot="0" vert="horz" wrap="square" lIns="64291" tIns="32146" rIns="64291" bIns="32146" anchor="t" anchorCtr="0" upright="1">
            <a:noAutofit/>
          </a:bodyPr>
          <a:lstStyle/>
          <a:p>
            <a:pPr>
              <a:lnSpc>
                <a:spcPct val="115000"/>
              </a:lnSpc>
              <a:spcAft>
                <a:spcPts val="703"/>
              </a:spcAft>
            </a:pPr>
            <a:r>
              <a:rPr lang="en-US" sz="2000" dirty="0" err="1">
                <a:solidFill>
                  <a:srgbClr val="000000"/>
                </a:solidFill>
                <a:latin typeface="SimSun"/>
                <a:ea typeface="Calibri"/>
                <a:cs typeface="Times New Roman"/>
              </a:rPr>
              <a:t>接受</a:t>
            </a:r>
            <a:endParaRPr lang="en-CA" sz="2000" dirty="0">
              <a:solidFill>
                <a:srgbClr val="000000"/>
              </a:solidFill>
              <a:latin typeface="Calibri"/>
              <a:ea typeface="Calibri"/>
              <a:cs typeface="Times New Roman"/>
            </a:endParaRPr>
          </a:p>
        </p:txBody>
      </p:sp>
      <p:sp>
        <p:nvSpPr>
          <p:cNvPr id="2" name="TextBox 1"/>
          <p:cNvSpPr txBox="1"/>
          <p:nvPr/>
        </p:nvSpPr>
        <p:spPr>
          <a:xfrm>
            <a:off x="6006673" y="36517"/>
            <a:ext cx="72196" cy="3491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latinLnBrk="1" hangingPunct="0"/>
            <a:endParaRPr lang="en-US" dirty="0">
              <a:solidFill>
                <a:srgbClr val="6C6963"/>
              </a:solidFill>
              <a:latin typeface="Hoefler Text"/>
              <a:ea typeface="Hoefler Text"/>
              <a:cs typeface="Hoefler Text"/>
              <a:sym typeface="Hoefler Text"/>
            </a:endParaRPr>
          </a:p>
        </p:txBody>
      </p:sp>
      <p:sp>
        <p:nvSpPr>
          <p:cNvPr id="28" name="Shape 145"/>
          <p:cNvSpPr/>
          <p:nvPr/>
        </p:nvSpPr>
        <p:spPr>
          <a:xfrm>
            <a:off x="5330886" y="3181344"/>
            <a:ext cx="1482774" cy="42575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a:lnSpc>
                <a:spcPct val="115000"/>
              </a:lnSpc>
            </a:pPr>
            <a:r>
              <a:rPr lang="zh-CHT" altLang="en-US" sz="2200" dirty="0">
                <a:solidFill>
                  <a:srgbClr val="514F4A"/>
                </a:solidFill>
                <a:latin typeface="SimSun"/>
                <a:ea typeface="Calibri"/>
                <a:cs typeface="Times New Roman"/>
              </a:rPr>
              <a:t>心理</a:t>
            </a:r>
            <a:r>
              <a:rPr lang="zh-TW" altLang="en-US" sz="2200" dirty="0">
                <a:solidFill>
                  <a:srgbClr val="514F4A"/>
                </a:solidFill>
                <a:latin typeface="SimSun"/>
                <a:ea typeface="Calibri"/>
                <a:cs typeface="Times New Roman"/>
              </a:rPr>
              <a:t>灵</a:t>
            </a:r>
            <a:r>
              <a:rPr lang="zh-CHT" altLang="en-US" sz="2200" dirty="0">
                <a:solidFill>
                  <a:srgbClr val="514F4A"/>
                </a:solidFill>
                <a:latin typeface="SimSun"/>
                <a:ea typeface="Calibri"/>
                <a:cs typeface="Times New Roman"/>
              </a:rPr>
              <a:t>活性</a:t>
            </a:r>
          </a:p>
        </p:txBody>
      </p:sp>
      <p:sp>
        <p:nvSpPr>
          <p:cNvPr id="27" name="Shape 142"/>
          <p:cNvSpPr/>
          <p:nvPr/>
        </p:nvSpPr>
        <p:spPr>
          <a:xfrm>
            <a:off x="2173963" y="4202968"/>
            <a:ext cx="1228281"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sz="2500" dirty="0" err="1">
                <a:solidFill>
                  <a:srgbClr val="000000"/>
                </a:solidFill>
                <a:latin typeface="+mn-lt"/>
              </a:rPr>
              <a:t>Defusi</a:t>
            </a:r>
            <a:r>
              <a:rPr lang="en-US" sz="2500" dirty="0" err="1">
                <a:solidFill>
                  <a:srgbClr val="000000"/>
                </a:solidFill>
                <a:latin typeface="+mn-lt"/>
              </a:rPr>
              <a:t>o</a:t>
            </a:r>
            <a:r>
              <a:rPr sz="2500" dirty="0" err="1">
                <a:solidFill>
                  <a:srgbClr val="000000"/>
                </a:solidFill>
                <a:latin typeface="+mn-lt"/>
              </a:rPr>
              <a:t>n</a:t>
            </a:r>
            <a:endParaRPr sz="2500" dirty="0">
              <a:solidFill>
                <a:srgbClr val="000000"/>
              </a:solidFill>
              <a:latin typeface="+mn-lt"/>
            </a:endParaRPr>
          </a:p>
        </p:txBody>
      </p:sp>
      <p:sp>
        <p:nvSpPr>
          <p:cNvPr id="30" name="Shape 141"/>
          <p:cNvSpPr/>
          <p:nvPr/>
        </p:nvSpPr>
        <p:spPr>
          <a:xfrm>
            <a:off x="1972698" y="1483992"/>
            <a:ext cx="1580045"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sz="2500" dirty="0">
                <a:solidFill>
                  <a:srgbClr val="000000"/>
                </a:solidFill>
                <a:latin typeface="+mn-lt"/>
              </a:rPr>
              <a:t>Acceptance</a:t>
            </a:r>
          </a:p>
        </p:txBody>
      </p:sp>
      <p:sp>
        <p:nvSpPr>
          <p:cNvPr id="32" name="Shape 143"/>
          <p:cNvSpPr/>
          <p:nvPr/>
        </p:nvSpPr>
        <p:spPr>
          <a:xfrm>
            <a:off x="5138889" y="6401868"/>
            <a:ext cx="2029719"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sz="2500" dirty="0">
                <a:latin typeface="+mn-lt"/>
              </a:rPr>
              <a:t>Self-as-Context</a:t>
            </a:r>
          </a:p>
        </p:txBody>
      </p:sp>
      <p:sp>
        <p:nvSpPr>
          <p:cNvPr id="33" name="Shape 144"/>
          <p:cNvSpPr/>
          <p:nvPr/>
        </p:nvSpPr>
        <p:spPr>
          <a:xfrm>
            <a:off x="8988589" y="1502361"/>
            <a:ext cx="945440" cy="45541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sz="2500" dirty="0">
                <a:solidFill>
                  <a:srgbClr val="000000"/>
                </a:solidFill>
                <a:latin typeface="+mn-lt"/>
              </a:rPr>
              <a:t>Values</a:t>
            </a:r>
          </a:p>
        </p:txBody>
      </p:sp>
      <p:sp>
        <p:nvSpPr>
          <p:cNvPr id="34" name="Shape 145"/>
          <p:cNvSpPr/>
          <p:nvPr/>
        </p:nvSpPr>
        <p:spPr>
          <a:xfrm>
            <a:off x="4166395" y="48984"/>
            <a:ext cx="3996924" cy="4568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3600">
                <a:solidFill>
                  <a:srgbClr val="6C6963"/>
                </a:solidFill>
                <a:latin typeface="Hoefler Text"/>
                <a:ea typeface="Hoefler Text"/>
                <a:cs typeface="Hoefler Text"/>
                <a:sym typeface="Hoefler Text"/>
              </a:defRPr>
            </a:lvl1pPr>
          </a:lstStyle>
          <a:p>
            <a:pPr lvl="0">
              <a:defRPr sz="1800">
                <a:solidFill>
                  <a:srgbClr val="000000"/>
                </a:solidFill>
              </a:defRPr>
            </a:pPr>
            <a:r>
              <a:rPr sz="2500" dirty="0">
                <a:latin typeface="+mn-lt"/>
              </a:rPr>
              <a:t>Contact with Present Moment</a:t>
            </a:r>
          </a:p>
        </p:txBody>
      </p:sp>
      <p:sp>
        <p:nvSpPr>
          <p:cNvPr id="35" name="Shape 146"/>
          <p:cNvSpPr/>
          <p:nvPr/>
        </p:nvSpPr>
        <p:spPr>
          <a:xfrm>
            <a:off x="8752409" y="3836738"/>
            <a:ext cx="1534070" cy="695379"/>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lnSpc>
                <a:spcPct val="80000"/>
              </a:lnSpc>
              <a:defRPr sz="1800"/>
            </a:pPr>
            <a:r>
              <a:rPr sz="2500" dirty="0">
                <a:solidFill>
                  <a:srgbClr val="000000"/>
                </a:solidFill>
                <a:ea typeface="Hoefler Text"/>
                <a:cs typeface="Hoefler Text"/>
                <a:sym typeface="Hoefler Text"/>
              </a:rPr>
              <a:t>Committed</a:t>
            </a:r>
          </a:p>
          <a:p>
            <a:pPr algn="ctr" defTabSz="410751">
              <a:lnSpc>
                <a:spcPct val="80000"/>
              </a:lnSpc>
              <a:defRPr sz="1800"/>
            </a:pPr>
            <a:r>
              <a:rPr sz="2500" dirty="0">
                <a:solidFill>
                  <a:srgbClr val="000000"/>
                </a:solidFill>
                <a:ea typeface="Hoefler Text"/>
                <a:cs typeface="Hoefler Text"/>
                <a:sym typeface="Hoefler Text"/>
              </a:rPr>
              <a:t>Actio</a:t>
            </a:r>
            <a:r>
              <a:rPr lang="en-US" sz="2500" dirty="0">
                <a:solidFill>
                  <a:srgbClr val="000000"/>
                </a:solidFill>
                <a:ea typeface="Hoefler Text"/>
                <a:cs typeface="Hoefler Text"/>
                <a:sym typeface="Hoefler Text"/>
              </a:rPr>
              <a:t>n</a:t>
            </a:r>
            <a:endParaRPr sz="2500" dirty="0">
              <a:solidFill>
                <a:srgbClr val="000000"/>
              </a:solidFill>
              <a:ea typeface="Hoefler Text"/>
              <a:cs typeface="Hoefler Text"/>
              <a:sym typeface="Hoefler Text"/>
            </a:endParaRPr>
          </a:p>
        </p:txBody>
      </p:sp>
      <p:sp>
        <p:nvSpPr>
          <p:cNvPr id="40" name="Shape 139"/>
          <p:cNvSpPr/>
          <p:nvPr/>
        </p:nvSpPr>
        <p:spPr>
          <a:xfrm>
            <a:off x="5444322" y="2844416"/>
            <a:ext cx="1451099"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800">
                <a:solidFill>
                  <a:srgbClr val="6C6963"/>
                </a:solidFill>
                <a:latin typeface="Hoefler Text"/>
                <a:ea typeface="Hoefler Text"/>
                <a:cs typeface="Hoefler Text"/>
                <a:sym typeface="Hoefler Text"/>
              </a:defRPr>
            </a:lvl1pPr>
          </a:lstStyle>
          <a:p>
            <a:pPr lvl="0">
              <a:defRPr sz="1800">
                <a:solidFill>
                  <a:srgbClr val="000000"/>
                </a:solidFill>
              </a:defRPr>
            </a:pPr>
            <a:r>
              <a:rPr sz="2000" dirty="0">
                <a:latin typeface="+mn-lt"/>
              </a:rPr>
              <a:t>Psychological</a:t>
            </a:r>
          </a:p>
        </p:txBody>
      </p:sp>
      <p:sp>
        <p:nvSpPr>
          <p:cNvPr id="42" name="Shape 153"/>
          <p:cNvSpPr/>
          <p:nvPr/>
        </p:nvSpPr>
        <p:spPr>
          <a:xfrm>
            <a:off x="5567981" y="3647132"/>
            <a:ext cx="1058876" cy="37990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defRPr sz="2800">
                <a:solidFill>
                  <a:srgbClr val="6C6963"/>
                </a:solidFill>
                <a:latin typeface="Hoefler Text"/>
                <a:ea typeface="Hoefler Text"/>
                <a:cs typeface="Hoefler Text"/>
                <a:sym typeface="Hoefler Text"/>
              </a:defRPr>
            </a:lvl1pPr>
          </a:lstStyle>
          <a:p>
            <a:pPr lvl="0">
              <a:defRPr sz="1800">
                <a:solidFill>
                  <a:srgbClr val="000000"/>
                </a:solidFill>
              </a:defRPr>
            </a:pPr>
            <a:r>
              <a:rPr sz="2000" dirty="0">
                <a:latin typeface="+mn-lt"/>
              </a:rPr>
              <a:t>Flexibility</a:t>
            </a:r>
          </a:p>
        </p:txBody>
      </p:sp>
      <p:sp>
        <p:nvSpPr>
          <p:cNvPr id="3" name="Slide Number Placeholder 2">
            <a:extLst>
              <a:ext uri="{FF2B5EF4-FFF2-40B4-BE49-F238E27FC236}">
                <a16:creationId xmlns:a16="http://schemas.microsoft.com/office/drawing/2014/main" id="{60B003C0-785E-E143-9B32-509B593737D7}"/>
              </a:ext>
            </a:extLst>
          </p:cNvPr>
          <p:cNvSpPr>
            <a:spLocks noGrp="1"/>
          </p:cNvSpPr>
          <p:nvPr>
            <p:ph type="sldNum" sz="quarter" idx="12"/>
          </p:nvPr>
        </p:nvSpPr>
        <p:spPr/>
        <p:txBody>
          <a:bodyPr/>
          <a:lstStyle/>
          <a:p>
            <a:fld id="{6C146A09-3358-B949-B58D-BC9E15022EBF}" type="slidenum">
              <a:rPr lang="en-US" smtClean="0"/>
              <a:t>12</a:t>
            </a:fld>
            <a:endParaRPr lang="en-US"/>
          </a:p>
        </p:txBody>
      </p:sp>
      <p:sp>
        <p:nvSpPr>
          <p:cNvPr id="4" name="Footer Placeholder 3">
            <a:extLst>
              <a:ext uri="{FF2B5EF4-FFF2-40B4-BE49-F238E27FC236}">
                <a16:creationId xmlns:a16="http://schemas.microsoft.com/office/drawing/2014/main" id="{1888E11E-78F9-6640-8F27-18B4149FAE33}"/>
              </a:ext>
            </a:extLst>
          </p:cNvPr>
          <p:cNvSpPr>
            <a:spLocks noGrp="1"/>
          </p:cNvSpPr>
          <p:nvPr>
            <p:ph type="ftr" sz="quarter" idx="11"/>
          </p:nvPr>
        </p:nvSpPr>
        <p:spPr>
          <a:xfrm>
            <a:off x="-746522" y="6447731"/>
            <a:ext cx="3860800" cy="365125"/>
          </a:xfrm>
        </p:spPr>
        <p:txBody>
          <a:bodyPr/>
          <a:lstStyle/>
          <a:p>
            <a:r>
              <a:rPr lang="en-US" dirty="0"/>
              <a:t>Fung, Wong &amp; Li (2018/2020)</a:t>
            </a:r>
          </a:p>
        </p:txBody>
      </p:sp>
    </p:spTree>
    <p:extLst>
      <p:ext uri="{BB962C8B-B14F-4D97-AF65-F5344CB8AC3E}">
        <p14:creationId xmlns:p14="http://schemas.microsoft.com/office/powerpoint/2010/main" val="526010694"/>
      </p:ext>
    </p:extLst>
  </p:cSld>
  <p:clrMapOvr>
    <a:masterClrMapping/>
  </p:clrMapOvr>
  <mc:AlternateContent xmlns:mc="http://schemas.openxmlformats.org/markup-compatibility/2006" xmlns:p14="http://schemas.microsoft.com/office/powerpoint/2010/main">
    <mc:Choice Requires="p14">
      <p:transition p14:dur="10" advClick="0">
        <p:split orient="vert"/>
      </p:transition>
    </mc:Choice>
    <mc:Fallback xmlns="">
      <p:transition advClick="0">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iterate>
                                    <p:tmAbs val="0"/>
                                  </p:iterate>
                                  <p:childTnLst>
                                    <p:set>
                                      <p:cBhvr>
                                        <p:cTn id="9" fill="hold"/>
                                        <p:tgtEl>
                                          <p:spTgt spid="154"/>
                                        </p:tgtEl>
                                        <p:attrNameLst>
                                          <p:attrName>style.visibility</p:attrName>
                                        </p:attrNameLst>
                                      </p:cBhvr>
                                      <p:to>
                                        <p:strVal val="visible"/>
                                      </p:to>
                                    </p:set>
                                    <p:animEffect transition="in" filter="fade">
                                      <p:cBhvr>
                                        <p:cTn id="10" dur="1000"/>
                                        <p:tgtEl>
                                          <p:spTgt spid="1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10" presetClass="entr" presetSubtype="0" fill="hold" grpId="0" nodeType="withEffect">
                                  <p:stCondLst>
                                    <p:cond delay="0"/>
                                  </p:stCondLst>
                                  <p:iterate>
                                    <p:tmAbs val="0"/>
                                  </p:iterate>
                                  <p:childTnLst>
                                    <p:set>
                                      <p:cBhvr>
                                        <p:cTn id="21" fill="hold"/>
                                        <p:tgtEl>
                                          <p:spTgt spid="155"/>
                                        </p:tgtEl>
                                        <p:attrNameLst>
                                          <p:attrName>style.visibility</p:attrName>
                                        </p:attrNameLst>
                                      </p:cBhvr>
                                      <p:to>
                                        <p:strVal val="visible"/>
                                      </p:to>
                                    </p:set>
                                    <p:animEffect transition="in" filter="fade">
                                      <p:cBhvr>
                                        <p:cTn id="22" dur="1000"/>
                                        <p:tgtEl>
                                          <p:spTgt spid="155"/>
                                        </p:tgtEl>
                                      </p:cBhvr>
                                    </p:animEffect>
                                  </p:childTnLst>
                                </p:cTn>
                              </p:par>
                              <p:par>
                                <p:cTn id="23" presetID="9" presetClass="entr" presetSubtype="0" fill="hold" grpId="0" nodeType="withEffect">
                                  <p:stCondLst>
                                    <p:cond delay="0"/>
                                  </p:stCondLst>
                                  <p:iterate>
                                    <p:tmAbs val="0"/>
                                  </p:iterate>
                                  <p:childTnLst>
                                    <p:set>
                                      <p:cBhvr>
                                        <p:cTn id="24" fill="hold"/>
                                        <p:tgtEl>
                                          <p:spTgt spid="145"/>
                                        </p:tgtEl>
                                        <p:attrNameLst>
                                          <p:attrName>style.visibility</p:attrName>
                                        </p:attrNameLst>
                                      </p:cBhvr>
                                      <p:to>
                                        <p:strVal val="visible"/>
                                      </p:to>
                                    </p:set>
                                    <p:animEffect transition="in" filter="dissolve">
                                      <p:cBhvr>
                                        <p:cTn id="25" dur="500"/>
                                        <p:tgtEl>
                                          <p:spTgt spid="145"/>
                                        </p:tgtEl>
                                      </p:cBhvr>
                                    </p:animEffect>
                                  </p:childTnLst>
                                </p:cTn>
                              </p:par>
                              <p:par>
                                <p:cTn id="26" presetID="9" presetClass="entr" presetSubtype="0" fill="hold" grpId="0" nodeType="withEffect">
                                  <p:stCondLst>
                                    <p:cond delay="0"/>
                                  </p:stCondLst>
                                  <p:iterate>
                                    <p:tmAbs val="0"/>
                                  </p:iterate>
                                  <p:childTnLst>
                                    <p:set>
                                      <p:cBhvr>
                                        <p:cTn id="27" fill="hold"/>
                                        <p:tgtEl>
                                          <p:spTgt spid="34"/>
                                        </p:tgtEl>
                                        <p:attrNameLst>
                                          <p:attrName>style.visibility</p:attrName>
                                        </p:attrNameLst>
                                      </p:cBhvr>
                                      <p:to>
                                        <p:strVal val="visible"/>
                                      </p:to>
                                    </p:set>
                                    <p:animEffect transition="in" filter="dissolve">
                                      <p:cBhvr>
                                        <p:cTn id="28" dur="500"/>
                                        <p:tgtEl>
                                          <p:spTgt spid="34"/>
                                        </p:tgtEl>
                                      </p:cBhvr>
                                    </p:animEffect>
                                  </p:childTnLst>
                                </p:cTn>
                              </p:par>
                              <p:par>
                                <p:cTn id="29" presetID="10" presetClass="entr" presetSubtype="0" fill="hold" grpId="0" nodeType="withEffect">
                                  <p:stCondLst>
                                    <p:cond delay="0"/>
                                  </p:stCondLst>
                                  <p:iterate>
                                    <p:tmAbs val="0"/>
                                  </p:iterate>
                                  <p:childTnLst>
                                    <p:set>
                                      <p:cBhvr>
                                        <p:cTn id="30" fill="hold"/>
                                        <p:tgtEl>
                                          <p:spTgt spid="156"/>
                                        </p:tgtEl>
                                        <p:attrNameLst>
                                          <p:attrName>style.visibility</p:attrName>
                                        </p:attrNameLst>
                                      </p:cBhvr>
                                      <p:to>
                                        <p:strVal val="visible"/>
                                      </p:to>
                                    </p:set>
                                    <p:animEffect transition="in" filter="fade">
                                      <p:cBhvr>
                                        <p:cTn id="31" dur="1000"/>
                                        <p:tgtEl>
                                          <p:spTgt spid="1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9" presetClass="entr" presetSubtype="0" fill="hold" grpId="0" nodeType="withEffect">
                                  <p:stCondLst>
                                    <p:cond delay="0"/>
                                  </p:stCondLst>
                                  <p:iterate>
                                    <p:tmAbs val="0"/>
                                  </p:iterate>
                                  <p:childTnLst>
                                    <p:set>
                                      <p:cBhvr>
                                        <p:cTn id="36" fill="hold"/>
                                        <p:tgtEl>
                                          <p:spTgt spid="32"/>
                                        </p:tgtEl>
                                        <p:attrNameLst>
                                          <p:attrName>style.visibility</p:attrName>
                                        </p:attrNameLst>
                                      </p:cBhvr>
                                      <p:to>
                                        <p:strVal val="visible"/>
                                      </p:to>
                                    </p:set>
                                    <p:animEffect transition="in" filter="dissolve">
                                      <p:cBhvr>
                                        <p:cTn id="37" dur="500"/>
                                        <p:tgtEl>
                                          <p:spTgt spid="32"/>
                                        </p:tgtEl>
                                      </p:cBhvr>
                                    </p:animEffect>
                                  </p:childTnLst>
                                </p:cTn>
                              </p:par>
                              <p:par>
                                <p:cTn id="38" presetID="10" presetClass="entr" presetSubtype="0" fill="hold" grpId="0" nodeType="withEffect">
                                  <p:stCondLst>
                                    <p:cond delay="0"/>
                                  </p:stCondLst>
                                  <p:iterate>
                                    <p:tmAbs val="0"/>
                                  </p:iterate>
                                  <p:childTnLst>
                                    <p:set>
                                      <p:cBhvr>
                                        <p:cTn id="39" fill="hold"/>
                                        <p:tgtEl>
                                          <p:spTgt spid="157"/>
                                        </p:tgtEl>
                                        <p:attrNameLst>
                                          <p:attrName>style.visibility</p:attrName>
                                        </p:attrNameLst>
                                      </p:cBhvr>
                                      <p:to>
                                        <p:strVal val="visible"/>
                                      </p:to>
                                    </p:set>
                                    <p:animEffect transition="in" filter="fade">
                                      <p:cBhvr>
                                        <p:cTn id="40" dur="1000"/>
                                        <p:tgtEl>
                                          <p:spTgt spid="157"/>
                                        </p:tgtEl>
                                      </p:cBhvr>
                                    </p:animEffect>
                                  </p:childTnLst>
                                </p:cTn>
                              </p:par>
                              <p:par>
                                <p:cTn id="41" presetID="9" presetClass="entr" presetSubtype="0" fill="hold" grpId="0" nodeType="withEffect">
                                  <p:stCondLst>
                                    <p:cond delay="0"/>
                                  </p:stCondLst>
                                  <p:iterate>
                                    <p:tmAbs val="0"/>
                                  </p:iterate>
                                  <p:childTnLst>
                                    <p:set>
                                      <p:cBhvr>
                                        <p:cTn id="42" fill="hold"/>
                                        <p:tgtEl>
                                          <p:spTgt spid="144"/>
                                        </p:tgtEl>
                                        <p:attrNameLst>
                                          <p:attrName>style.visibility</p:attrName>
                                        </p:attrNameLst>
                                      </p:cBhvr>
                                      <p:to>
                                        <p:strVal val="visible"/>
                                      </p:to>
                                    </p:set>
                                    <p:animEffect transition="in" filter="dissolve">
                                      <p:cBhvr>
                                        <p:cTn id="43" dur="500"/>
                                        <p:tgtEl>
                                          <p:spTgt spid="144"/>
                                        </p:tgtEl>
                                      </p:cBhvr>
                                    </p:animEffect>
                                  </p:childTnLst>
                                </p:cTn>
                              </p:par>
                              <p:par>
                                <p:cTn id="44" presetID="9" presetClass="entr" presetSubtype="0" fill="hold" grpId="0" nodeType="withEffect">
                                  <p:stCondLst>
                                    <p:cond delay="0"/>
                                  </p:stCondLst>
                                  <p:iterate>
                                    <p:tmAbs val="0"/>
                                  </p:iterate>
                                  <p:childTnLst>
                                    <p:set>
                                      <p:cBhvr>
                                        <p:cTn id="45" fill="hold"/>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10" presetClass="entr" presetSubtype="0" fill="hold" grpId="0" nodeType="withEffect">
                                  <p:stCondLst>
                                    <p:cond delay="0"/>
                                  </p:stCondLst>
                                  <p:iterate>
                                    <p:tmAbs val="0"/>
                                  </p:iterate>
                                  <p:childTnLst>
                                    <p:set>
                                      <p:cBhvr>
                                        <p:cTn id="48" fill="hold"/>
                                        <p:tgtEl>
                                          <p:spTgt spid="158"/>
                                        </p:tgtEl>
                                        <p:attrNameLst>
                                          <p:attrName>style.visibility</p:attrName>
                                        </p:attrNameLst>
                                      </p:cBhvr>
                                      <p:to>
                                        <p:strVal val="visible"/>
                                      </p:to>
                                    </p:set>
                                    <p:animEffect transition="in" filter="fade">
                                      <p:cBhvr>
                                        <p:cTn id="49" dur="1000"/>
                                        <p:tgtEl>
                                          <p:spTgt spid="158"/>
                                        </p:tgtEl>
                                      </p:cBhvr>
                                    </p:animEffect>
                                  </p:childTnLst>
                                </p:cTn>
                              </p:par>
                              <p:par>
                                <p:cTn id="50" presetID="9" presetClass="entr" presetSubtype="0" fill="hold" grpId="0" nodeType="withEffect">
                                  <p:stCondLst>
                                    <p:cond delay="0"/>
                                  </p:stCondLst>
                                  <p:iterate>
                                    <p:tmAbs val="0"/>
                                  </p:iterate>
                                  <p:childTnLst>
                                    <p:set>
                                      <p:cBhvr>
                                        <p:cTn id="51" fill="hold"/>
                                        <p:tgtEl>
                                          <p:spTgt spid="146"/>
                                        </p:tgtEl>
                                        <p:attrNameLst>
                                          <p:attrName>style.visibility</p:attrName>
                                        </p:attrNameLst>
                                      </p:cBhvr>
                                      <p:to>
                                        <p:strVal val="visible"/>
                                      </p:to>
                                    </p:set>
                                    <p:animEffect transition="in" filter="dissolve">
                                      <p:cBhvr>
                                        <p:cTn id="52" dur="500"/>
                                        <p:tgtEl>
                                          <p:spTgt spid="146"/>
                                        </p:tgtEl>
                                      </p:cBhvr>
                                    </p:animEffect>
                                  </p:childTnLst>
                                </p:cTn>
                              </p:par>
                              <p:par>
                                <p:cTn id="53" presetID="9" presetClass="entr" presetSubtype="0" fill="hold" grpId="0" nodeType="withEffect">
                                  <p:stCondLst>
                                    <p:cond delay="0"/>
                                  </p:stCondLst>
                                  <p:iterate>
                                    <p:tmAbs val="0"/>
                                  </p:iterate>
                                  <p:childTnLst>
                                    <p:set>
                                      <p:cBhvr>
                                        <p:cTn id="54" fill="hold"/>
                                        <p:tgtEl>
                                          <p:spTgt spid="35"/>
                                        </p:tgtEl>
                                        <p:attrNameLst>
                                          <p:attrName>style.visibility</p:attrName>
                                        </p:attrNameLst>
                                      </p:cBhvr>
                                      <p:to>
                                        <p:strVal val="visible"/>
                                      </p:to>
                                    </p:set>
                                    <p:animEffect transition="in" filter="dissolve">
                                      <p:cBhvr>
                                        <p:cTn id="55" dur="500"/>
                                        <p:tgtEl>
                                          <p:spTgt spid="35"/>
                                        </p:tgtEl>
                                      </p:cBhvr>
                                    </p:animEffect>
                                  </p:childTnLst>
                                </p:cTn>
                              </p:par>
                              <p:par>
                                <p:cTn id="56" presetID="10" presetClass="entr" presetSubtype="0" fill="hold" grpId="0" nodeType="withEffect">
                                  <p:stCondLst>
                                    <p:cond delay="0"/>
                                  </p:stCondLst>
                                  <p:iterate>
                                    <p:tmAbs val="0"/>
                                  </p:iterate>
                                  <p:childTnLst>
                                    <p:set>
                                      <p:cBhvr>
                                        <p:cTn id="57" fill="hold"/>
                                        <p:tgtEl>
                                          <p:spTgt spid="159"/>
                                        </p:tgtEl>
                                        <p:attrNameLst>
                                          <p:attrName>style.visibility</p:attrName>
                                        </p:attrNameLst>
                                      </p:cBhvr>
                                      <p:to>
                                        <p:strVal val="visible"/>
                                      </p:to>
                                    </p:set>
                                    <p:animEffect transition="in" filter="fade">
                                      <p:cBhvr>
                                        <p:cTn id="58" dur="1000"/>
                                        <p:tgtEl>
                                          <p:spTgt spid="159"/>
                                        </p:tgtEl>
                                      </p:cBhvr>
                                    </p:animEffect>
                                  </p:childTnLst>
                                </p:cTn>
                              </p:par>
                            </p:childTnLst>
                          </p:cTn>
                        </p:par>
                        <p:par>
                          <p:cTn id="59" fill="hold">
                            <p:stCondLst>
                              <p:cond delay="1000"/>
                            </p:stCondLst>
                            <p:childTnLst>
                              <p:par>
                                <p:cTn id="60" presetID="9" presetClass="entr" presetSubtype="0" fill="hold" grpId="0" nodeType="afterEffect">
                                  <p:stCondLst>
                                    <p:cond delay="0"/>
                                  </p:stCondLst>
                                  <p:iterate>
                                    <p:tmAbs val="0"/>
                                  </p:iterate>
                                  <p:childTnLst>
                                    <p:set>
                                      <p:cBhvr>
                                        <p:cTn id="61" fill="hold"/>
                                        <p:tgtEl>
                                          <p:spTgt spid="42"/>
                                        </p:tgtEl>
                                        <p:attrNameLst>
                                          <p:attrName>style.visibility</p:attrName>
                                        </p:attrNameLst>
                                      </p:cBhvr>
                                      <p:to>
                                        <p:strVal val="visible"/>
                                      </p:to>
                                    </p:set>
                                    <p:animEffect transition="in" filter="dissolve">
                                      <p:cBhvr>
                                        <p:cTn id="62" dur="500"/>
                                        <p:tgtEl>
                                          <p:spTgt spid="42"/>
                                        </p:tgtEl>
                                      </p:cBhvr>
                                    </p:animEffect>
                                  </p:childTnLst>
                                </p:cTn>
                              </p:par>
                              <p:par>
                                <p:cTn id="63" presetID="9" presetClass="entr" presetSubtype="0" fill="hold" grpId="0" nodeType="withEffect">
                                  <p:stCondLst>
                                    <p:cond delay="0"/>
                                  </p:stCondLst>
                                  <p:iterate>
                                    <p:tmAbs val="0"/>
                                  </p:iterate>
                                  <p:childTnLst>
                                    <p:set>
                                      <p:cBhvr>
                                        <p:cTn id="64" fill="hold"/>
                                        <p:tgtEl>
                                          <p:spTgt spid="28"/>
                                        </p:tgtEl>
                                        <p:attrNameLst>
                                          <p:attrName>style.visibility</p:attrName>
                                        </p:attrNameLst>
                                      </p:cBhvr>
                                      <p:to>
                                        <p:strVal val="visible"/>
                                      </p:to>
                                    </p:set>
                                    <p:animEffect transition="in" filter="dissolv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advAuto="0"/>
      <p:bldP spid="145" grpId="0" animBg="1" advAuto="0"/>
      <p:bldP spid="146" grpId="0" animBg="1" advAuto="0"/>
      <p:bldP spid="154" grpId="0" animBg="1" advAuto="0"/>
      <p:bldP spid="155" grpId="0" animBg="1" advAuto="0"/>
      <p:bldP spid="156" grpId="0" animBg="1" advAuto="0"/>
      <p:bldP spid="157" grpId="0" animBg="1" advAuto="0"/>
      <p:bldP spid="158" grpId="0" animBg="1" advAuto="0"/>
      <p:bldP spid="159" grpId="0" animBg="1" advAuto="0"/>
      <p:bldP spid="24" grpId="0"/>
      <p:bldP spid="25" grpId="0"/>
      <p:bldP spid="26" grpId="0"/>
      <p:bldP spid="28" grpId="0" animBg="1" advAuto="0"/>
      <p:bldP spid="27" grpId="0" animBg="1"/>
      <p:bldP spid="30" grpId="0" animBg="1"/>
      <p:bldP spid="32" grpId="0" animBg="1" advAuto="0"/>
      <p:bldP spid="33" grpId="0" animBg="1" advAuto="0"/>
      <p:bldP spid="34" grpId="0" animBg="1" advAuto="0"/>
      <p:bldP spid="35" grpId="0" animBg="1" advAuto="0"/>
      <p:bldP spid="4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5882"/>
          </a:scheme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A42E733-F8EA-494D-803E-F4473C9C4283}"/>
              </a:ext>
            </a:extLst>
          </p:cNvPr>
          <p:cNvPicPr>
            <a:picLocks noChangeAspect="1"/>
          </p:cNvPicPr>
          <p:nvPr/>
        </p:nvPicPr>
        <p:blipFill rotWithShape="1">
          <a:blip r:embed="rId3"/>
          <a:srcRect t="2620" b="5653"/>
          <a:stretch/>
        </p:blipFill>
        <p:spPr>
          <a:xfrm>
            <a:off x="0" y="6164"/>
            <a:ext cx="12192000" cy="5560592"/>
          </a:xfrm>
          <a:prstGeom prst="rect">
            <a:avLst/>
          </a:prstGeom>
        </p:spPr>
      </p:pic>
      <p:sp>
        <p:nvSpPr>
          <p:cNvPr id="3" name="Title 2">
            <a:extLst>
              <a:ext uri="{FF2B5EF4-FFF2-40B4-BE49-F238E27FC236}">
                <a16:creationId xmlns:a16="http://schemas.microsoft.com/office/drawing/2014/main" id="{748367C8-21B4-2B45-A2DB-31F98705383A}"/>
              </a:ext>
            </a:extLst>
          </p:cNvPr>
          <p:cNvSpPr>
            <a:spLocks noGrp="1"/>
          </p:cNvSpPr>
          <p:nvPr>
            <p:ph type="title"/>
          </p:nvPr>
        </p:nvSpPr>
        <p:spPr>
          <a:xfrm>
            <a:off x="2127363" y="5483338"/>
            <a:ext cx="7944130" cy="656946"/>
          </a:xfrm>
        </p:spPr>
        <p:txBody>
          <a:bodyPr vert="horz" lIns="91440" tIns="45720" rIns="91440" bIns="45720" rtlCol="0" anchor="t">
            <a:normAutofit fontScale="90000"/>
          </a:bodyPr>
          <a:lstStyle/>
          <a:p>
            <a:pPr defTabSz="914400">
              <a:lnSpc>
                <a:spcPct val="90000"/>
              </a:lnSpc>
            </a:pPr>
            <a:r>
              <a:rPr lang="en-US" sz="3500" dirty="0">
                <a:solidFill>
                  <a:srgbClr val="FF7149"/>
                </a:solidFill>
              </a:rPr>
              <a:t>Theory and concepts of GEP</a:t>
            </a:r>
            <a:br>
              <a:rPr lang="en-US" sz="3500" dirty="0">
                <a:solidFill>
                  <a:srgbClr val="FF7149"/>
                </a:solidFill>
              </a:rPr>
            </a:br>
            <a:r>
              <a:rPr lang="zh-TW" altLang="en-US" sz="3500" dirty="0">
                <a:solidFill>
                  <a:srgbClr val="FF7149"/>
                </a:solidFill>
              </a:rPr>
              <a:t>理论以及</a:t>
            </a:r>
            <a:r>
              <a:rPr lang="en-US" altLang="zh-TW" sz="3500" dirty="0">
                <a:solidFill>
                  <a:srgbClr val="FF7149"/>
                </a:solidFill>
              </a:rPr>
              <a:t>GEP</a:t>
            </a:r>
            <a:r>
              <a:rPr lang="zh-TW" altLang="en-US" sz="3500" dirty="0">
                <a:solidFill>
                  <a:srgbClr val="FF7149"/>
                </a:solidFill>
              </a:rPr>
              <a:t>的概念</a:t>
            </a:r>
            <a:endParaRPr lang="en-US" sz="3500" dirty="0">
              <a:solidFill>
                <a:srgbClr val="FF7149"/>
              </a:solidFill>
            </a:endParaRPr>
          </a:p>
        </p:txBody>
      </p:sp>
      <p:sp>
        <p:nvSpPr>
          <p:cNvPr id="4" name="Text Placeholder 3">
            <a:extLst>
              <a:ext uri="{FF2B5EF4-FFF2-40B4-BE49-F238E27FC236}">
                <a16:creationId xmlns:a16="http://schemas.microsoft.com/office/drawing/2014/main" id="{A32E7948-CBDE-EB4D-BE59-3BA4CBADFCAE}"/>
              </a:ext>
            </a:extLst>
          </p:cNvPr>
          <p:cNvSpPr>
            <a:spLocks noGrp="1"/>
          </p:cNvSpPr>
          <p:nvPr>
            <p:ph type="body" idx="1"/>
          </p:nvPr>
        </p:nvSpPr>
        <p:spPr>
          <a:xfrm>
            <a:off x="2072207" y="5003865"/>
            <a:ext cx="7785263" cy="484374"/>
          </a:xfrm>
        </p:spPr>
        <p:txBody>
          <a:bodyPr vert="horz" lIns="91440" tIns="45720" rIns="91440" bIns="45720" rtlCol="0" anchor="b">
            <a:noAutofit/>
          </a:bodyPr>
          <a:lstStyle/>
          <a:p>
            <a:pPr defTabSz="914400">
              <a:lnSpc>
                <a:spcPct val="90000"/>
              </a:lnSpc>
              <a:spcBef>
                <a:spcPts val="1000"/>
              </a:spcBef>
            </a:pPr>
            <a:r>
              <a:rPr lang="en-US" b="1" dirty="0">
                <a:solidFill>
                  <a:srgbClr val="000000"/>
                </a:solidFill>
              </a:rPr>
              <a:t>Now, we will explore Group Empowerment Education (GEP):</a:t>
            </a:r>
          </a:p>
          <a:p>
            <a:pPr defTabSz="914400">
              <a:lnSpc>
                <a:spcPct val="90000"/>
              </a:lnSpc>
              <a:spcBef>
                <a:spcPts val="1000"/>
              </a:spcBef>
            </a:pPr>
            <a:r>
              <a:rPr lang="zh-TW" altLang="en-US" b="1" dirty="0">
                <a:solidFill>
                  <a:srgbClr val="000000"/>
                </a:solidFill>
              </a:rPr>
              <a:t>现在</a:t>
            </a:r>
            <a:r>
              <a:rPr lang="zh-CN" altLang="en-US" b="1" dirty="0">
                <a:solidFill>
                  <a:srgbClr val="000000"/>
                </a:solidFill>
              </a:rPr>
              <a:t>，</a:t>
            </a:r>
            <a:r>
              <a:rPr lang="zh-TW" altLang="en-US" b="1" dirty="0">
                <a:solidFill>
                  <a:srgbClr val="000000"/>
                </a:solidFill>
              </a:rPr>
              <a:t>我们来探索集体赋权教育</a:t>
            </a:r>
            <a:r>
              <a:rPr lang="en-US" altLang="zh-TW" b="1" dirty="0">
                <a:solidFill>
                  <a:srgbClr val="000000"/>
                </a:solidFill>
              </a:rPr>
              <a:t>(GEP):</a:t>
            </a:r>
            <a:endParaRPr lang="en-US" b="1" dirty="0">
              <a:solidFill>
                <a:srgbClr val="000000"/>
              </a:solidFill>
            </a:endParaRPr>
          </a:p>
        </p:txBody>
      </p:sp>
      <p:sp>
        <p:nvSpPr>
          <p:cNvPr id="7" name="Footer Placeholder 6">
            <a:extLst>
              <a:ext uri="{FF2B5EF4-FFF2-40B4-BE49-F238E27FC236}">
                <a16:creationId xmlns:a16="http://schemas.microsoft.com/office/drawing/2014/main" id="{E93778BE-0989-2949-8AF8-CFCC5C8CB468}"/>
              </a:ext>
            </a:extLst>
          </p:cNvPr>
          <p:cNvSpPr>
            <a:spLocks noGrp="1"/>
          </p:cNvSpPr>
          <p:nvPr>
            <p:ph type="ftr" sz="quarter" idx="11"/>
          </p:nvPr>
        </p:nvSpPr>
        <p:spPr>
          <a:xfrm>
            <a:off x="4704885" y="6380736"/>
            <a:ext cx="4938563" cy="314067"/>
          </a:xfrm>
        </p:spPr>
        <p:txBody>
          <a:bodyPr vert="horz" lIns="91440" tIns="45720" rIns="91440" bIns="45720" rtlCol="0" anchor="ctr">
            <a:normAutofit/>
          </a:bodyPr>
          <a:lstStyle/>
          <a:p>
            <a:pPr algn="l" defTabSz="914400">
              <a:spcAft>
                <a:spcPts val="600"/>
              </a:spcAft>
              <a:defRPr/>
            </a:pPr>
            <a:r>
              <a:rPr lang="en-US" sz="900" dirty="0">
                <a:solidFill>
                  <a:srgbClr val="898989"/>
                </a:solidFill>
                <a:latin typeface="Calibri" panose="020F0502020204030204"/>
              </a:rPr>
              <a:t>Fung, Wong &amp; Li (2018/2020)</a:t>
            </a:r>
          </a:p>
        </p:txBody>
      </p:sp>
      <p:sp>
        <p:nvSpPr>
          <p:cNvPr id="2" name="Slide Number Placeholder 1">
            <a:extLst>
              <a:ext uri="{FF2B5EF4-FFF2-40B4-BE49-F238E27FC236}">
                <a16:creationId xmlns:a16="http://schemas.microsoft.com/office/drawing/2014/main" id="{510A07B9-F351-A645-93AF-DB7D5EE75855}"/>
              </a:ext>
            </a:extLst>
          </p:cNvPr>
          <p:cNvSpPr>
            <a:spLocks noGrp="1"/>
          </p:cNvSpPr>
          <p:nvPr>
            <p:ph type="sldNum" sz="quarter" idx="12"/>
          </p:nvPr>
        </p:nvSpPr>
        <p:spPr>
          <a:xfrm>
            <a:off x="9643447" y="6223703"/>
            <a:ext cx="428046" cy="314067"/>
          </a:xfrm>
        </p:spPr>
        <p:txBody>
          <a:bodyPr vert="horz" lIns="91440" tIns="45720" rIns="91440" bIns="45720" rtlCol="0" anchor="ctr">
            <a:normAutofit/>
          </a:bodyPr>
          <a:lstStyle/>
          <a:p>
            <a:pPr defTabSz="914400">
              <a:spcAft>
                <a:spcPts val="600"/>
              </a:spcAft>
              <a:defRPr/>
            </a:pPr>
            <a:fld id="{6C146A09-3358-B949-B58D-BC9E15022EBF}" type="slidenum">
              <a:rPr lang="en-US" sz="900">
                <a:solidFill>
                  <a:srgbClr val="898989"/>
                </a:solidFill>
                <a:latin typeface="Calibri" panose="020F0502020204030204"/>
              </a:rPr>
              <a:pPr defTabSz="914400">
                <a:spcAft>
                  <a:spcPts val="600"/>
                </a:spcAft>
                <a:defRPr/>
              </a:pPr>
              <a:t>13</a:t>
            </a:fld>
            <a:endParaRPr lang="en-US" sz="900">
              <a:solidFill>
                <a:srgbClr val="898989"/>
              </a:solidFill>
              <a:latin typeface="Calibri" panose="020F0502020204030204"/>
            </a:endParaRPr>
          </a:p>
        </p:txBody>
      </p:sp>
      <p:sp>
        <p:nvSpPr>
          <p:cNvPr id="5" name="TextBox 4">
            <a:extLst>
              <a:ext uri="{FF2B5EF4-FFF2-40B4-BE49-F238E27FC236}">
                <a16:creationId xmlns:a16="http://schemas.microsoft.com/office/drawing/2014/main" id="{D9F8FE71-10A1-304F-BF50-DED950858DE1}"/>
              </a:ext>
            </a:extLst>
          </p:cNvPr>
          <p:cNvSpPr txBox="1"/>
          <p:nvPr/>
        </p:nvSpPr>
        <p:spPr>
          <a:xfrm>
            <a:off x="3449075" y="2256955"/>
            <a:ext cx="5722529" cy="1031051"/>
          </a:xfrm>
          <a:prstGeom prst="rect">
            <a:avLst/>
          </a:prstGeom>
          <a:noFill/>
        </p:spPr>
        <p:txBody>
          <a:bodyPr wrap="none" rtlCol="0">
            <a:spAutoFit/>
          </a:bodyPr>
          <a:lstStyle/>
          <a:p>
            <a:pPr>
              <a:spcAft>
                <a:spcPts val="600"/>
              </a:spcAft>
            </a:pPr>
            <a:r>
              <a:rPr lang="en-US" sz="2000" b="1" dirty="0">
                <a:solidFill>
                  <a:schemeClr val="bg1"/>
                </a:solidFill>
              </a:rPr>
              <a:t>ACCEPTANCE  &amp; COMMITMENT TO EMPOWERMENT</a:t>
            </a:r>
          </a:p>
          <a:p>
            <a:pPr algn="ctr">
              <a:spcAft>
                <a:spcPts val="600"/>
              </a:spcAft>
            </a:pPr>
            <a:r>
              <a:rPr lang="en-US" sz="3600" b="1" dirty="0">
                <a:solidFill>
                  <a:schemeClr val="bg1"/>
                </a:solidFill>
              </a:rPr>
              <a:t>ACE </a:t>
            </a:r>
          </a:p>
        </p:txBody>
      </p:sp>
    </p:spTree>
    <p:extLst>
      <p:ext uri="{BB962C8B-B14F-4D97-AF65-F5344CB8AC3E}">
        <p14:creationId xmlns:p14="http://schemas.microsoft.com/office/powerpoint/2010/main" val="85776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222CDE0-73DA-5B47-AB37-FE9926B802E8}"/>
              </a:ext>
            </a:extLst>
          </p:cNvPr>
          <p:cNvSpPr>
            <a:spLocks noGrp="1"/>
          </p:cNvSpPr>
          <p:nvPr>
            <p:ph idx="1"/>
          </p:nvPr>
        </p:nvSpPr>
        <p:spPr>
          <a:xfrm>
            <a:off x="218661" y="1134893"/>
            <a:ext cx="5565912" cy="5586583"/>
          </a:xfrm>
        </p:spPr>
        <p:txBody>
          <a:bodyPr>
            <a:noAutofit/>
          </a:bodyPr>
          <a:lstStyle/>
          <a:p>
            <a:pPr marL="238125" indent="-238125"/>
            <a:r>
              <a:rPr lang="en-US" sz="1800" dirty="0"/>
              <a:t>Empowerment, both a concept and a process that leads to desired outcomes. It has been applied in health and social care for &gt;6 decades.</a:t>
            </a:r>
          </a:p>
          <a:p>
            <a:pPr marL="238125" indent="-238125"/>
            <a:r>
              <a:rPr lang="en-US" sz="1800" dirty="0"/>
              <a:t>Empowerment processes are underpinned by social justice and equity principles.</a:t>
            </a:r>
          </a:p>
          <a:p>
            <a:pPr marL="238125" indent="-238125"/>
            <a:r>
              <a:rPr lang="en-US" sz="1800" dirty="0"/>
              <a:t>Evidence shows that people who feel disempowered / powerless/helpless tend to experience worse health.</a:t>
            </a:r>
          </a:p>
          <a:p>
            <a:pPr marL="238125" indent="-238125"/>
            <a:r>
              <a:rPr lang="en-US" sz="1800" dirty="0"/>
              <a:t>Empowerment is a social-action process that promotes participation of people, organizations, and communities. </a:t>
            </a:r>
          </a:p>
          <a:p>
            <a:pPr marL="238125" indent="-238125"/>
            <a:r>
              <a:rPr lang="en-US" sz="1800" dirty="0"/>
              <a:t>The goal of empowerment is to build capacity among individuals and communities in identifying  their needs, challenges, strengths, and strategies to improve their collective health and wellbeing.</a:t>
            </a:r>
          </a:p>
          <a:p>
            <a:pPr marL="238125" indent="-238125"/>
            <a:r>
              <a:rPr lang="en-US" sz="1800" dirty="0"/>
              <a:t>Empowerment can be applied and evaluated at 4 levels – individual, organizational, community &amp; societal.</a:t>
            </a:r>
            <a:endParaRPr lang="en-CA" sz="1800" dirty="0"/>
          </a:p>
          <a:p>
            <a:endParaRPr lang="en-US" sz="2000" dirty="0"/>
          </a:p>
          <a:p>
            <a:endParaRPr lang="en-US" sz="2000" dirty="0"/>
          </a:p>
        </p:txBody>
      </p:sp>
      <p:sp>
        <p:nvSpPr>
          <p:cNvPr id="5" name="Footer Placeholder 4">
            <a:extLst>
              <a:ext uri="{FF2B5EF4-FFF2-40B4-BE49-F238E27FC236}">
                <a16:creationId xmlns:a16="http://schemas.microsoft.com/office/drawing/2014/main" id="{498A7C75-D40A-5748-B635-28F8E47ECDF0}"/>
              </a:ext>
            </a:extLst>
          </p:cNvPr>
          <p:cNvSpPr>
            <a:spLocks noGrp="1"/>
          </p:cNvSpPr>
          <p:nvPr>
            <p:ph type="ftr" sz="quarter" idx="11"/>
          </p:nvPr>
        </p:nvSpPr>
        <p:spPr/>
        <p:txBody>
          <a:bodyPr/>
          <a:lstStyle/>
          <a:p>
            <a:r>
              <a:rPr lang="en-US"/>
              <a:t>Fung, Wong &amp; Li (2018/2020)</a:t>
            </a:r>
          </a:p>
        </p:txBody>
      </p:sp>
      <p:sp>
        <p:nvSpPr>
          <p:cNvPr id="4" name="Slide Number Placeholder 3">
            <a:extLst>
              <a:ext uri="{FF2B5EF4-FFF2-40B4-BE49-F238E27FC236}">
                <a16:creationId xmlns:a16="http://schemas.microsoft.com/office/drawing/2014/main" id="{FA12353A-11BB-AA4A-968A-F3A92A86085C}"/>
              </a:ext>
            </a:extLst>
          </p:cNvPr>
          <p:cNvSpPr>
            <a:spLocks noGrp="1"/>
          </p:cNvSpPr>
          <p:nvPr>
            <p:ph type="sldNum" sz="quarter" idx="12"/>
          </p:nvPr>
        </p:nvSpPr>
        <p:spPr/>
        <p:txBody>
          <a:bodyPr/>
          <a:lstStyle/>
          <a:p>
            <a:fld id="{6C146A09-3358-B949-B58D-BC9E15022EBF}" type="slidenum">
              <a:rPr lang="en-US" smtClean="0"/>
              <a:t>14</a:t>
            </a:fld>
            <a:endParaRPr lang="en-US"/>
          </a:p>
        </p:txBody>
      </p:sp>
      <p:sp>
        <p:nvSpPr>
          <p:cNvPr id="6" name="Title 5">
            <a:extLst>
              <a:ext uri="{FF2B5EF4-FFF2-40B4-BE49-F238E27FC236}">
                <a16:creationId xmlns:a16="http://schemas.microsoft.com/office/drawing/2014/main" id="{E0DC9C6F-BDF2-B140-A765-A65C93BCB17C}"/>
              </a:ext>
            </a:extLst>
          </p:cNvPr>
          <p:cNvSpPr>
            <a:spLocks noGrp="1"/>
          </p:cNvSpPr>
          <p:nvPr>
            <p:ph type="title"/>
          </p:nvPr>
        </p:nvSpPr>
        <p:spPr>
          <a:xfrm>
            <a:off x="218661" y="0"/>
            <a:ext cx="11569148" cy="913608"/>
          </a:xfrm>
        </p:spPr>
        <p:txBody>
          <a:bodyPr>
            <a:normAutofit fontScale="90000"/>
          </a:bodyPr>
          <a:lstStyle/>
          <a:p>
            <a:r>
              <a:rPr lang="en-US" sz="3600" b="1" dirty="0"/>
              <a:t>Empowerment is a ‘process’ &amp; an ‘outcome’</a:t>
            </a:r>
            <a:br>
              <a:rPr lang="en-US" sz="3600" b="1" dirty="0"/>
            </a:br>
            <a:r>
              <a:rPr lang="zh-TW" altLang="en-US" sz="3600" b="1" dirty="0"/>
              <a:t>赋权是一个</a:t>
            </a:r>
            <a:r>
              <a:rPr lang="zh-CN" altLang="en-US" sz="3600" b="1" dirty="0"/>
              <a:t>“</a:t>
            </a:r>
            <a:r>
              <a:rPr lang="zh-TW" altLang="en-US" sz="3600" b="1" dirty="0"/>
              <a:t>过程</a:t>
            </a:r>
            <a:r>
              <a:rPr lang="zh-CN" altLang="en-US" sz="3600" b="1" dirty="0"/>
              <a:t>”</a:t>
            </a:r>
            <a:r>
              <a:rPr lang="en-US" altLang="zh-CN" sz="3600" b="1" dirty="0"/>
              <a:t>&amp;</a:t>
            </a:r>
            <a:r>
              <a:rPr lang="zh-CN" altLang="en-US" sz="3600" b="1" dirty="0"/>
              <a:t> </a:t>
            </a:r>
            <a:r>
              <a:rPr lang="zh-TW" altLang="en-US" sz="3600" b="1" dirty="0"/>
              <a:t>一个</a:t>
            </a:r>
            <a:r>
              <a:rPr lang="zh-CN" altLang="en-US" sz="3600" b="1" dirty="0"/>
              <a:t>“</a:t>
            </a:r>
            <a:r>
              <a:rPr lang="zh-TW" altLang="en-US" sz="3600" b="1" dirty="0"/>
              <a:t>结果</a:t>
            </a:r>
            <a:r>
              <a:rPr lang="zh-CN" altLang="en-US" sz="3600" b="1" dirty="0"/>
              <a:t>”</a:t>
            </a:r>
            <a:endParaRPr lang="en-US" sz="3600" b="1" dirty="0"/>
          </a:p>
        </p:txBody>
      </p:sp>
      <p:sp>
        <p:nvSpPr>
          <p:cNvPr id="8" name="Content Placeholder 6">
            <a:extLst>
              <a:ext uri="{FF2B5EF4-FFF2-40B4-BE49-F238E27FC236}">
                <a16:creationId xmlns:a16="http://schemas.microsoft.com/office/drawing/2014/main" id="{989CE058-BD26-5B41-82B8-6C8BD992E0AF}"/>
              </a:ext>
            </a:extLst>
          </p:cNvPr>
          <p:cNvSpPr txBox="1">
            <a:spLocks/>
          </p:cNvSpPr>
          <p:nvPr/>
        </p:nvSpPr>
        <p:spPr>
          <a:xfrm>
            <a:off x="6096000" y="1194981"/>
            <a:ext cx="5565912" cy="49400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8125" indent="-238125"/>
            <a:r>
              <a:rPr lang="zh-TW" altLang="en-US" sz="2000" dirty="0"/>
              <a:t>赋权</a:t>
            </a:r>
            <a:r>
              <a:rPr lang="en-US" altLang="zh-TW" sz="2000" dirty="0"/>
              <a:t>, </a:t>
            </a:r>
            <a:r>
              <a:rPr lang="zh-TW" altLang="en-US" sz="2000" dirty="0"/>
              <a:t>是一个可以带来预期成果的概念也是一个过程</a:t>
            </a:r>
            <a:r>
              <a:rPr lang="zh-CN" altLang="en-US" sz="2000" dirty="0"/>
              <a:t>。</a:t>
            </a:r>
            <a:r>
              <a:rPr lang="zh-TW" altLang="en-US" sz="2000" dirty="0"/>
              <a:t>它已经在健康与社会护理领域应用了六十年以上</a:t>
            </a:r>
            <a:r>
              <a:rPr lang="zh-CN" altLang="en-US" sz="2000" dirty="0"/>
              <a:t>。</a:t>
            </a:r>
            <a:endParaRPr lang="en-US" sz="2000" dirty="0"/>
          </a:p>
          <a:p>
            <a:pPr marL="238125" indent="-238125"/>
            <a:r>
              <a:rPr lang="zh-TW" altLang="en-US" sz="2000" dirty="0"/>
              <a:t>赋权</a:t>
            </a:r>
            <a:r>
              <a:rPr lang="zh-CN" altLang="en-US" sz="2000" dirty="0"/>
              <a:t>过程以社会正义和公平原则为</a:t>
            </a:r>
            <a:r>
              <a:rPr lang="zh-TW" altLang="en-US" sz="2000" dirty="0"/>
              <a:t>基础</a:t>
            </a:r>
            <a:endParaRPr lang="en-US" altLang="zh-CN" sz="2000" dirty="0"/>
          </a:p>
          <a:p>
            <a:pPr marL="238125" indent="-238125"/>
            <a:r>
              <a:rPr lang="zh-CN" altLang="en-US" sz="2000" dirty="0"/>
              <a:t>证据表明</a:t>
            </a:r>
            <a:r>
              <a:rPr lang="en-CA" altLang="zh-CN" sz="2000" dirty="0"/>
              <a:t>, </a:t>
            </a:r>
            <a:r>
              <a:rPr lang="zh-CN" altLang="en-US" sz="2000" dirty="0"/>
              <a:t>感到无权</a:t>
            </a:r>
            <a:r>
              <a:rPr lang="en-US" altLang="zh-CN" sz="2000" dirty="0"/>
              <a:t>/</a:t>
            </a:r>
            <a:r>
              <a:rPr lang="zh-CN" altLang="en-US" sz="2000" dirty="0"/>
              <a:t>无力</a:t>
            </a:r>
            <a:r>
              <a:rPr lang="en-CA" altLang="zh-CN" sz="2000" dirty="0"/>
              <a:t>/</a:t>
            </a:r>
            <a:r>
              <a:rPr lang="zh-CN" altLang="en-US" sz="2000" dirty="0"/>
              <a:t>无助的人往往会</a:t>
            </a:r>
            <a:r>
              <a:rPr lang="zh-TW" altLang="en-US" sz="2000" dirty="0"/>
              <a:t>遇到一些身体健康问题</a:t>
            </a:r>
            <a:r>
              <a:rPr lang="zh-CN" altLang="en-US" sz="2000" dirty="0"/>
              <a:t>。</a:t>
            </a:r>
            <a:endParaRPr lang="en-US" altLang="zh-CN" sz="2000" dirty="0"/>
          </a:p>
          <a:p>
            <a:pPr marL="238125" indent="-238125"/>
            <a:r>
              <a:rPr lang="zh-TW" altLang="en-US" sz="2000" dirty="0"/>
              <a:t>赋权</a:t>
            </a:r>
            <a:r>
              <a:rPr lang="zh-CN" altLang="en-US" sz="2000" dirty="0"/>
              <a:t>是一个社会行动</a:t>
            </a:r>
            <a:r>
              <a:rPr lang="zh-TW" altLang="en-US" sz="2000" dirty="0"/>
              <a:t>的</a:t>
            </a:r>
            <a:r>
              <a:rPr lang="zh-CN" altLang="en-US" sz="2000" dirty="0"/>
              <a:t>过程，</a:t>
            </a:r>
            <a:r>
              <a:rPr lang="zh-TW" altLang="en-US" sz="2000" dirty="0"/>
              <a:t>它</a:t>
            </a:r>
            <a:r>
              <a:rPr lang="zh-CN" altLang="en-US" sz="2000" dirty="0"/>
              <a:t>可促进人们，组织和社区的参与。</a:t>
            </a:r>
            <a:endParaRPr lang="en-US" altLang="zh-CN" sz="2000" dirty="0"/>
          </a:p>
          <a:p>
            <a:pPr marL="238125" indent="-238125"/>
            <a:r>
              <a:rPr lang="zh-CN" altLang="en-US" sz="2000" dirty="0"/>
              <a:t>赋权的目标是在个人和社区之间</a:t>
            </a:r>
            <a:r>
              <a:rPr lang="zh-TW" altLang="en-US" sz="2000" dirty="0"/>
              <a:t>搭建更好的能力</a:t>
            </a:r>
            <a:r>
              <a:rPr lang="zh-CN" altLang="en-US" sz="2000" dirty="0"/>
              <a:t>，以</a:t>
            </a:r>
            <a:r>
              <a:rPr lang="zh-TW" altLang="en-US" sz="2000" dirty="0"/>
              <a:t>发现</a:t>
            </a:r>
            <a:r>
              <a:rPr lang="zh-CN" altLang="en-US" sz="2000" dirty="0"/>
              <a:t>他们的需求，挑战，优势和</a:t>
            </a:r>
            <a:r>
              <a:rPr lang="zh-TW" altLang="en-US" sz="2000" dirty="0"/>
              <a:t>策略</a:t>
            </a:r>
            <a:r>
              <a:rPr lang="zh-CN" altLang="en-US" sz="2000" dirty="0"/>
              <a:t>，以改善集体</a:t>
            </a:r>
            <a:r>
              <a:rPr lang="zh-TW" altLang="en-US" sz="2000" dirty="0"/>
              <a:t>的</a:t>
            </a:r>
            <a:r>
              <a:rPr lang="zh-CN" altLang="en-US" sz="2000" dirty="0"/>
              <a:t>健康和福祉。</a:t>
            </a:r>
            <a:endParaRPr lang="en-US" altLang="zh-CN" sz="2000" dirty="0"/>
          </a:p>
          <a:p>
            <a:pPr marL="238125" indent="-238125"/>
            <a:r>
              <a:rPr lang="zh-TW" altLang="en-US" sz="2000" dirty="0"/>
              <a:t>赋权可以</a:t>
            </a:r>
            <a:r>
              <a:rPr lang="zh-CN" altLang="en-US" sz="2000" dirty="0"/>
              <a:t>在个人，组织</a:t>
            </a:r>
            <a:r>
              <a:rPr lang="en-CA" altLang="zh-CN" sz="2000" dirty="0"/>
              <a:t>, </a:t>
            </a:r>
            <a:r>
              <a:rPr lang="zh-CN" altLang="en-US" sz="2000" dirty="0"/>
              <a:t>社区和社会四个层</a:t>
            </a:r>
            <a:r>
              <a:rPr lang="zh-TW" altLang="en-US" sz="2000" dirty="0"/>
              <a:t>面</a:t>
            </a:r>
            <a:r>
              <a:rPr lang="zh-CN" altLang="en-US" sz="2000" dirty="0"/>
              <a:t>上</a:t>
            </a:r>
            <a:r>
              <a:rPr lang="zh-TW" altLang="en-US" sz="2000" dirty="0"/>
              <a:t>来</a:t>
            </a:r>
            <a:r>
              <a:rPr lang="zh-CN" altLang="en-US" sz="2000" dirty="0"/>
              <a:t>应用和评估。</a:t>
            </a:r>
            <a:endParaRPr lang="en-US" sz="2000" dirty="0"/>
          </a:p>
          <a:p>
            <a:endParaRPr lang="en-US" sz="2000" dirty="0"/>
          </a:p>
        </p:txBody>
      </p:sp>
    </p:spTree>
    <p:extLst>
      <p:ext uri="{BB962C8B-B14F-4D97-AF65-F5344CB8AC3E}">
        <p14:creationId xmlns:p14="http://schemas.microsoft.com/office/powerpoint/2010/main" val="287088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4">
            <a:alpha val="85882"/>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8A527-3864-E547-9165-C0E51B309C0A}"/>
              </a:ext>
            </a:extLst>
          </p:cNvPr>
          <p:cNvSpPr txBox="1"/>
          <p:nvPr/>
        </p:nvSpPr>
        <p:spPr>
          <a:xfrm>
            <a:off x="289889" y="177555"/>
            <a:ext cx="11612217" cy="867930"/>
          </a:xfrm>
          <a:prstGeom prst="rect">
            <a:avLst/>
          </a:prstGeom>
          <a:noFill/>
        </p:spPr>
        <p:txBody>
          <a:bodyPr wrap="square" rtlCol="0">
            <a:spAutoFit/>
          </a:bodyPr>
          <a:lstStyle/>
          <a:p>
            <a:pPr algn="ctr">
              <a:lnSpc>
                <a:spcPct val="90000"/>
              </a:lnSpc>
            </a:pPr>
            <a:r>
              <a:rPr lang="en-US" sz="2800" b="1" dirty="0"/>
              <a:t>Within the ACE-LYNX Model, GEP consists of 4 concepts/principles</a:t>
            </a:r>
          </a:p>
          <a:p>
            <a:pPr algn="ctr">
              <a:lnSpc>
                <a:spcPct val="90000"/>
              </a:lnSpc>
            </a:pPr>
            <a:r>
              <a:rPr lang="zh-TW" altLang="en-US" sz="2800" b="1" dirty="0"/>
              <a:t>在</a:t>
            </a:r>
            <a:r>
              <a:rPr lang="en-US" altLang="zh-TW" sz="2800" b="1" dirty="0"/>
              <a:t>ACE-LYNX, GEP</a:t>
            </a:r>
            <a:r>
              <a:rPr lang="zh-TW" altLang="en-US" sz="2800" b="1" dirty="0"/>
              <a:t>模型里的</a:t>
            </a:r>
            <a:r>
              <a:rPr lang="en-US" altLang="zh-CN" sz="2800" b="1" dirty="0"/>
              <a:t>4</a:t>
            </a:r>
            <a:r>
              <a:rPr lang="zh-TW" altLang="en-US" sz="2800" b="1" dirty="0"/>
              <a:t>个概念</a:t>
            </a:r>
            <a:r>
              <a:rPr lang="en-US" altLang="zh-CN" sz="2800" b="1" dirty="0"/>
              <a:t>/</a:t>
            </a:r>
            <a:r>
              <a:rPr lang="zh-TW" altLang="en-US" sz="2800" b="1" dirty="0"/>
              <a:t>原则</a:t>
            </a:r>
            <a:endParaRPr lang="en-US" sz="2800" b="1" dirty="0"/>
          </a:p>
        </p:txBody>
      </p:sp>
      <p:graphicFrame>
        <p:nvGraphicFramePr>
          <p:cNvPr id="10" name="Diagram 9">
            <a:extLst>
              <a:ext uri="{FF2B5EF4-FFF2-40B4-BE49-F238E27FC236}">
                <a16:creationId xmlns:a16="http://schemas.microsoft.com/office/drawing/2014/main" id="{B78B297E-9C1A-8040-BD1B-A823B31F61C5}"/>
              </a:ext>
            </a:extLst>
          </p:cNvPr>
          <p:cNvGraphicFramePr/>
          <p:nvPr>
            <p:extLst>
              <p:ext uri="{D42A27DB-BD31-4B8C-83A1-F6EECF244321}">
                <p14:modId xmlns:p14="http://schemas.microsoft.com/office/powerpoint/2010/main" val="2996862625"/>
              </p:ext>
            </p:extLst>
          </p:nvPr>
        </p:nvGraphicFramePr>
        <p:xfrm>
          <a:off x="968946" y="1311965"/>
          <a:ext cx="10376551" cy="492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D603525-D788-B243-8B8B-6121161A28AA}"/>
              </a:ext>
            </a:extLst>
          </p:cNvPr>
          <p:cNvSpPr txBox="1"/>
          <p:nvPr/>
        </p:nvSpPr>
        <p:spPr>
          <a:xfrm>
            <a:off x="3874969" y="3409531"/>
            <a:ext cx="1210588" cy="400110"/>
          </a:xfrm>
          <a:prstGeom prst="rect">
            <a:avLst/>
          </a:prstGeom>
          <a:noFill/>
        </p:spPr>
        <p:txBody>
          <a:bodyPr wrap="none" rtlCol="0">
            <a:spAutoFit/>
          </a:bodyPr>
          <a:lstStyle/>
          <a:p>
            <a:r>
              <a:rPr lang="zh-TW" altLang="en-US" sz="2000" b="1" dirty="0"/>
              <a:t>相互依存</a:t>
            </a:r>
            <a:endParaRPr lang="en-US" sz="2000" b="1" dirty="0"/>
          </a:p>
        </p:txBody>
      </p:sp>
      <p:sp>
        <p:nvSpPr>
          <p:cNvPr id="12" name="Oval 11">
            <a:extLst>
              <a:ext uri="{FF2B5EF4-FFF2-40B4-BE49-F238E27FC236}">
                <a16:creationId xmlns:a16="http://schemas.microsoft.com/office/drawing/2014/main" id="{0F394891-4385-204A-A76A-5239FA9E030B}"/>
              </a:ext>
            </a:extLst>
          </p:cNvPr>
          <p:cNvSpPr/>
          <p:nvPr/>
        </p:nvSpPr>
        <p:spPr>
          <a:xfrm>
            <a:off x="5496626" y="3271156"/>
            <a:ext cx="1354511" cy="13017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a:solidFill>
                  <a:srgbClr val="000090"/>
                </a:solidFill>
              </a:rPr>
              <a:t>GEP</a:t>
            </a:r>
          </a:p>
        </p:txBody>
      </p:sp>
      <p:sp>
        <p:nvSpPr>
          <p:cNvPr id="13" name="Footer Placeholder 3">
            <a:extLst>
              <a:ext uri="{FF2B5EF4-FFF2-40B4-BE49-F238E27FC236}">
                <a16:creationId xmlns:a16="http://schemas.microsoft.com/office/drawing/2014/main" id="{15D9DF79-3CD8-E040-9651-96C189CBEB64}"/>
              </a:ext>
            </a:extLst>
          </p:cNvPr>
          <p:cNvSpPr>
            <a:spLocks noGrp="1"/>
          </p:cNvSpPr>
          <p:nvPr>
            <p:ph type="ftr" sz="quarter" idx="11"/>
          </p:nvPr>
        </p:nvSpPr>
        <p:spPr>
          <a:xfrm>
            <a:off x="4726081" y="6349523"/>
            <a:ext cx="2895600" cy="365125"/>
          </a:xfrm>
        </p:spPr>
        <p:txBody>
          <a:bodyPr/>
          <a:lstStyle/>
          <a:p>
            <a:r>
              <a:rPr lang="en-US" dirty="0"/>
              <a:t>Fung, Wong &amp; Li (2018/2020)</a:t>
            </a:r>
          </a:p>
        </p:txBody>
      </p:sp>
      <p:sp>
        <p:nvSpPr>
          <p:cNvPr id="14" name="Slide Number Placeholder 1">
            <a:extLst>
              <a:ext uri="{FF2B5EF4-FFF2-40B4-BE49-F238E27FC236}">
                <a16:creationId xmlns:a16="http://schemas.microsoft.com/office/drawing/2014/main" id="{69523C0D-6CD5-DC46-B642-404330447BC8}"/>
              </a:ext>
            </a:extLst>
          </p:cNvPr>
          <p:cNvSpPr>
            <a:spLocks noGrp="1"/>
          </p:cNvSpPr>
          <p:nvPr>
            <p:ph type="sldNum" sz="quarter" idx="12"/>
          </p:nvPr>
        </p:nvSpPr>
        <p:spPr>
          <a:xfrm>
            <a:off x="8737600" y="6356351"/>
            <a:ext cx="2844800" cy="365125"/>
          </a:xfrm>
        </p:spPr>
        <p:txBody>
          <a:bodyPr/>
          <a:lstStyle/>
          <a:p>
            <a:fld id="{6C146A09-3358-B949-B58D-BC9E15022EBF}" type="slidenum">
              <a:rPr lang="en-US" smtClean="0"/>
              <a:t>15</a:t>
            </a:fld>
            <a:endParaRPr lang="en-US"/>
          </a:p>
        </p:txBody>
      </p:sp>
      <p:sp>
        <p:nvSpPr>
          <p:cNvPr id="16" name="Line Callout 1 15">
            <a:extLst>
              <a:ext uri="{FF2B5EF4-FFF2-40B4-BE49-F238E27FC236}">
                <a16:creationId xmlns:a16="http://schemas.microsoft.com/office/drawing/2014/main" id="{21B1B290-B5E3-6C43-A5CA-C19D4270D412}"/>
              </a:ext>
            </a:extLst>
          </p:cNvPr>
          <p:cNvSpPr/>
          <p:nvPr/>
        </p:nvSpPr>
        <p:spPr>
          <a:xfrm>
            <a:off x="8690163" y="923375"/>
            <a:ext cx="3199909" cy="2532970"/>
          </a:xfrm>
          <a:prstGeom prst="borderCallout1">
            <a:avLst>
              <a:gd name="adj1" fmla="val 20757"/>
              <a:gd name="adj2" fmla="val -98"/>
              <a:gd name="adj3" fmla="val 56281"/>
              <a:gd name="adj4" fmla="val -47775"/>
            </a:avLst>
          </a:prstGeom>
          <a:solidFill>
            <a:schemeClr val="accent2">
              <a:alpha val="22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r>
              <a:rPr lang="zh-TW" altLang="en-US" sz="1600" b="1" dirty="0">
                <a:solidFill>
                  <a:srgbClr val="002060"/>
                </a:solidFill>
              </a:rPr>
              <a:t>同理心以及恻隐心</a:t>
            </a:r>
            <a:r>
              <a:rPr lang="en-US" sz="1600" b="1" dirty="0">
                <a:solidFill>
                  <a:srgbClr val="002060"/>
                </a:solidFill>
              </a:rPr>
              <a:t>: </a:t>
            </a:r>
            <a:r>
              <a:rPr lang="zh-TW" altLang="en-US" sz="1600" dirty="0">
                <a:solidFill>
                  <a:srgbClr val="002060"/>
                </a:solidFill>
              </a:rPr>
              <a:t>同理心是一个人识别、理解他人情绪并与他人产生共鸣的能力 </a:t>
            </a:r>
            <a:r>
              <a:rPr lang="zh-CN" altLang="en-US" sz="1600" dirty="0">
                <a:solidFill>
                  <a:srgbClr val="002060"/>
                </a:solidFill>
              </a:rPr>
              <a:t>。</a:t>
            </a:r>
            <a:r>
              <a:rPr lang="zh-TW" altLang="en-US" sz="1600" dirty="0">
                <a:solidFill>
                  <a:srgbClr val="002060"/>
                </a:solidFill>
              </a:rPr>
              <a:t>恻隐心包括同理心</a:t>
            </a:r>
            <a:r>
              <a:rPr lang="zh-CN" altLang="en-US" sz="1600" dirty="0">
                <a:solidFill>
                  <a:srgbClr val="002060"/>
                </a:solidFill>
              </a:rPr>
              <a:t>，</a:t>
            </a:r>
            <a:r>
              <a:rPr lang="zh-TW" altLang="en-US" sz="1600" dirty="0">
                <a:solidFill>
                  <a:srgbClr val="002060"/>
                </a:solidFill>
              </a:rPr>
              <a:t>并更进一步 </a:t>
            </a:r>
            <a:r>
              <a:rPr lang="zh-CN" altLang="en-US" sz="1600" dirty="0">
                <a:solidFill>
                  <a:srgbClr val="002060"/>
                </a:solidFill>
              </a:rPr>
              <a:t>。 它包括有意识地控制自己的情绪反应的能力以及减轻他人痛苦的愿望。</a:t>
            </a:r>
            <a:endParaRPr lang="en-US" sz="1600" dirty="0">
              <a:solidFill>
                <a:srgbClr val="002060"/>
              </a:solidFill>
            </a:endParaRPr>
          </a:p>
        </p:txBody>
      </p:sp>
      <p:sp>
        <p:nvSpPr>
          <p:cNvPr id="17" name="Line Callout 1 16">
            <a:extLst>
              <a:ext uri="{FF2B5EF4-FFF2-40B4-BE49-F238E27FC236}">
                <a16:creationId xmlns:a16="http://schemas.microsoft.com/office/drawing/2014/main" id="{3148BA29-AC40-3642-B039-8C17E13A3C02}"/>
              </a:ext>
            </a:extLst>
          </p:cNvPr>
          <p:cNvSpPr/>
          <p:nvPr/>
        </p:nvSpPr>
        <p:spPr>
          <a:xfrm>
            <a:off x="8719901" y="3658361"/>
            <a:ext cx="3170172" cy="2796635"/>
          </a:xfrm>
          <a:prstGeom prst="borderCallout1">
            <a:avLst>
              <a:gd name="adj1" fmla="val 79096"/>
              <a:gd name="adj2" fmla="val 831"/>
              <a:gd name="adj3" fmla="val 45275"/>
              <a:gd name="adj4" fmla="val -27784"/>
            </a:avLst>
          </a:prstGeom>
          <a:solidFill>
            <a:schemeClr val="accent3">
              <a:lumMod val="60000"/>
              <a:lumOff val="40000"/>
              <a:alpha val="22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r>
              <a:rPr lang="zh-TW" altLang="en-CA" sz="1600" b="1" dirty="0">
                <a:solidFill>
                  <a:srgbClr val="002060"/>
                </a:solidFill>
              </a:rPr>
              <a:t>社会</a:t>
            </a:r>
            <a:r>
              <a:rPr lang="zh-TW" altLang="en-US" sz="1600" b="1" dirty="0">
                <a:solidFill>
                  <a:srgbClr val="002060"/>
                </a:solidFill>
              </a:rPr>
              <a:t>公义</a:t>
            </a:r>
            <a:r>
              <a:rPr lang="en-CA" sz="1600" b="1" dirty="0">
                <a:solidFill>
                  <a:srgbClr val="002060"/>
                </a:solidFill>
              </a:rPr>
              <a:t>: </a:t>
            </a:r>
            <a:r>
              <a:rPr lang="zh-TW" altLang="en-CA" sz="1600" dirty="0">
                <a:solidFill>
                  <a:srgbClr val="002060"/>
                </a:solidFill>
              </a:rPr>
              <a:t>社会</a:t>
            </a:r>
            <a:r>
              <a:rPr lang="zh-TW" altLang="en-US" sz="1600" dirty="0">
                <a:solidFill>
                  <a:srgbClr val="002060"/>
                </a:solidFill>
              </a:rPr>
              <a:t>公</a:t>
            </a:r>
            <a:r>
              <a:rPr lang="zh-TW" altLang="en-CA" sz="1600" dirty="0">
                <a:solidFill>
                  <a:srgbClr val="002060"/>
                </a:solidFill>
              </a:rPr>
              <a:t>义</a:t>
            </a:r>
            <a:r>
              <a:rPr lang="zh-TW" altLang="en-US" sz="1600" dirty="0">
                <a:solidFill>
                  <a:srgbClr val="002060"/>
                </a:solidFill>
              </a:rPr>
              <a:t>是一套以确保公正和公平地考虑社会所有人的权利的原则和准则</a:t>
            </a:r>
            <a:r>
              <a:rPr lang="zh-CN" altLang="en-US" sz="1600" dirty="0">
                <a:solidFill>
                  <a:srgbClr val="002060"/>
                </a:solidFill>
              </a:rPr>
              <a:t>。</a:t>
            </a:r>
            <a:r>
              <a:rPr lang="zh-TW" altLang="en-US" sz="1600" dirty="0">
                <a:solidFill>
                  <a:srgbClr val="002060"/>
                </a:solidFill>
              </a:rPr>
              <a:t>公平不仅限于平等</a:t>
            </a:r>
            <a:r>
              <a:rPr lang="zh-CN" altLang="en-US" sz="1600" dirty="0">
                <a:solidFill>
                  <a:srgbClr val="002060"/>
                </a:solidFill>
              </a:rPr>
              <a:t>，</a:t>
            </a:r>
            <a:r>
              <a:rPr lang="zh-TW" altLang="en-US" sz="1600" dirty="0">
                <a:solidFill>
                  <a:srgbClr val="002060"/>
                </a:solidFill>
              </a:rPr>
              <a:t>还包括确保边缘化的群体能够获得足够的资源</a:t>
            </a:r>
            <a:r>
              <a:rPr lang="zh-CN" altLang="en-US" sz="1600" dirty="0">
                <a:solidFill>
                  <a:srgbClr val="002060"/>
                </a:solidFill>
              </a:rPr>
              <a:t>，</a:t>
            </a:r>
            <a:r>
              <a:rPr lang="zh-TW" altLang="en-US" sz="1600" dirty="0">
                <a:solidFill>
                  <a:srgbClr val="002060"/>
                </a:solidFill>
              </a:rPr>
              <a:t>使他们能够在生活的各个方面充分发挥潜力</a:t>
            </a:r>
            <a:r>
              <a:rPr lang="zh-CN" altLang="en-US" sz="1600" dirty="0">
                <a:solidFill>
                  <a:srgbClr val="002060"/>
                </a:solidFill>
              </a:rPr>
              <a:t>。</a:t>
            </a:r>
            <a:endParaRPr lang="en-US" sz="1600" dirty="0">
              <a:solidFill>
                <a:srgbClr val="002060"/>
              </a:solidFill>
            </a:endParaRPr>
          </a:p>
        </p:txBody>
      </p:sp>
      <p:sp>
        <p:nvSpPr>
          <p:cNvPr id="18" name="Line Callout 1 17">
            <a:extLst>
              <a:ext uri="{FF2B5EF4-FFF2-40B4-BE49-F238E27FC236}">
                <a16:creationId xmlns:a16="http://schemas.microsoft.com/office/drawing/2014/main" id="{85264A25-A5C4-BF48-AE22-4D56E5A3317C}"/>
              </a:ext>
            </a:extLst>
          </p:cNvPr>
          <p:cNvSpPr/>
          <p:nvPr/>
        </p:nvSpPr>
        <p:spPr>
          <a:xfrm>
            <a:off x="319626" y="3564684"/>
            <a:ext cx="3308235" cy="2890312"/>
          </a:xfrm>
          <a:prstGeom prst="borderCallout1">
            <a:avLst>
              <a:gd name="adj1" fmla="val 89422"/>
              <a:gd name="adj2" fmla="val 100624"/>
              <a:gd name="adj3" fmla="val 69011"/>
              <a:gd name="adj4" fmla="val 148000"/>
            </a:avLst>
          </a:prstGeom>
          <a:solidFill>
            <a:schemeClr val="accent4">
              <a:lumMod val="60000"/>
              <a:lumOff val="40000"/>
              <a:alpha val="22000"/>
            </a:schemeClr>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r>
              <a:rPr lang="zh-TW" altLang="en-CA" sz="1600" b="1" dirty="0">
                <a:solidFill>
                  <a:srgbClr val="002060"/>
                </a:solidFill>
              </a:rPr>
              <a:t>集体</a:t>
            </a:r>
            <a:r>
              <a:rPr lang="zh-TW" altLang="en-US" sz="1600" b="1" dirty="0">
                <a:solidFill>
                  <a:srgbClr val="002060"/>
                </a:solidFill>
              </a:rPr>
              <a:t>赋权</a:t>
            </a:r>
            <a:r>
              <a:rPr lang="zh-CN" altLang="en-US" sz="1600" b="1" dirty="0">
                <a:solidFill>
                  <a:srgbClr val="002060"/>
                </a:solidFill>
              </a:rPr>
              <a:t> </a:t>
            </a:r>
            <a:r>
              <a:rPr lang="zh-TW" altLang="en-US" sz="1600" dirty="0">
                <a:solidFill>
                  <a:srgbClr val="002060"/>
                </a:solidFill>
              </a:rPr>
              <a:t>是个人</a:t>
            </a:r>
            <a:r>
              <a:rPr lang="zh-CN" altLang="en-US" sz="1600" dirty="0">
                <a:solidFill>
                  <a:srgbClr val="002060"/>
                </a:solidFill>
              </a:rPr>
              <a:t>，</a:t>
            </a:r>
            <a:r>
              <a:rPr lang="zh-TW" altLang="en-US" sz="1600" dirty="0">
                <a:solidFill>
                  <a:srgbClr val="002060"/>
                </a:solidFill>
              </a:rPr>
              <a:t>组织</a:t>
            </a:r>
            <a:r>
              <a:rPr lang="zh-CN" altLang="en-US" sz="1600" dirty="0">
                <a:solidFill>
                  <a:srgbClr val="002060"/>
                </a:solidFill>
              </a:rPr>
              <a:t>，</a:t>
            </a:r>
            <a:r>
              <a:rPr lang="zh-TW" altLang="en-US" sz="1600" dirty="0">
                <a:solidFill>
                  <a:srgbClr val="002060"/>
                </a:solidFill>
              </a:rPr>
              <a:t>和社区之间的协同互动</a:t>
            </a:r>
            <a:r>
              <a:rPr lang="zh-CN" altLang="en-US" sz="1600" dirty="0">
                <a:solidFill>
                  <a:srgbClr val="002060"/>
                </a:solidFill>
              </a:rPr>
              <a:t>。</a:t>
            </a:r>
            <a:r>
              <a:rPr lang="zh-TW" altLang="en-US" sz="1600" dirty="0">
                <a:solidFill>
                  <a:srgbClr val="002060"/>
                </a:solidFill>
              </a:rPr>
              <a:t>赋权过程包括提高认知</a:t>
            </a:r>
            <a:r>
              <a:rPr lang="zh-CN" altLang="en-US" sz="1600" dirty="0">
                <a:solidFill>
                  <a:srgbClr val="002060"/>
                </a:solidFill>
              </a:rPr>
              <a:t>，</a:t>
            </a:r>
            <a:r>
              <a:rPr lang="zh-TW" altLang="en-US" sz="1600" dirty="0">
                <a:solidFill>
                  <a:srgbClr val="002060"/>
                </a:solidFill>
              </a:rPr>
              <a:t>批判性反思</a:t>
            </a:r>
            <a:r>
              <a:rPr lang="zh-CN" altLang="en-US" sz="1600" dirty="0">
                <a:solidFill>
                  <a:srgbClr val="002060"/>
                </a:solidFill>
              </a:rPr>
              <a:t>，</a:t>
            </a:r>
            <a:r>
              <a:rPr lang="zh-TW" altLang="en-US" sz="1600" dirty="0">
                <a:solidFill>
                  <a:srgbClr val="002060"/>
                </a:solidFill>
              </a:rPr>
              <a:t>公开对话</a:t>
            </a:r>
            <a:r>
              <a:rPr lang="zh-CN" altLang="en-US" sz="1600" dirty="0">
                <a:solidFill>
                  <a:srgbClr val="002060"/>
                </a:solidFill>
              </a:rPr>
              <a:t>，</a:t>
            </a:r>
            <a:r>
              <a:rPr lang="zh-TW" altLang="en-US" sz="1600" dirty="0">
                <a:solidFill>
                  <a:srgbClr val="002060"/>
                </a:solidFill>
              </a:rPr>
              <a:t>能力建设和共同领导能力</a:t>
            </a:r>
            <a:r>
              <a:rPr lang="zh-CN" altLang="en-US" sz="1600" dirty="0">
                <a:solidFill>
                  <a:srgbClr val="002060"/>
                </a:solidFill>
              </a:rPr>
              <a:t>，</a:t>
            </a:r>
            <a:r>
              <a:rPr lang="zh-TW" altLang="en-US" sz="1600" dirty="0">
                <a:solidFill>
                  <a:srgbClr val="002060"/>
                </a:solidFill>
              </a:rPr>
              <a:t>这将有助于增进伙伴关系和合作</a:t>
            </a:r>
            <a:r>
              <a:rPr lang="zh-CN" altLang="en-US" sz="1600" dirty="0">
                <a:solidFill>
                  <a:srgbClr val="002060"/>
                </a:solidFill>
              </a:rPr>
              <a:t>，</a:t>
            </a:r>
            <a:r>
              <a:rPr lang="zh-TW" altLang="en-US" sz="1600" dirty="0">
                <a:solidFill>
                  <a:srgbClr val="002060"/>
                </a:solidFill>
              </a:rPr>
              <a:t>以实现共同目标</a:t>
            </a:r>
            <a:r>
              <a:rPr lang="zh-CN" altLang="en-US" sz="1600" dirty="0">
                <a:solidFill>
                  <a:srgbClr val="002060"/>
                </a:solidFill>
              </a:rPr>
              <a:t>，</a:t>
            </a:r>
            <a:r>
              <a:rPr lang="zh-TW" altLang="en-US" sz="1600" dirty="0">
                <a:solidFill>
                  <a:srgbClr val="002060"/>
                </a:solidFill>
              </a:rPr>
              <a:t>以改善集体福祉和健康平等</a:t>
            </a:r>
            <a:r>
              <a:rPr lang="zh-CN" altLang="en-US" sz="1600" dirty="0">
                <a:solidFill>
                  <a:srgbClr val="002060"/>
                </a:solidFill>
              </a:rPr>
              <a:t>。</a:t>
            </a:r>
            <a:endParaRPr lang="en-US" sz="1600" dirty="0">
              <a:solidFill>
                <a:srgbClr val="002060"/>
              </a:solidFill>
            </a:endParaRPr>
          </a:p>
        </p:txBody>
      </p:sp>
      <p:sp>
        <p:nvSpPr>
          <p:cNvPr id="19" name="Line Callout 1 18">
            <a:extLst>
              <a:ext uri="{FF2B5EF4-FFF2-40B4-BE49-F238E27FC236}">
                <a16:creationId xmlns:a16="http://schemas.microsoft.com/office/drawing/2014/main" id="{28DD6384-2EA5-0D42-BC66-4CBD969F5B03}"/>
              </a:ext>
            </a:extLst>
          </p:cNvPr>
          <p:cNvSpPr/>
          <p:nvPr/>
        </p:nvSpPr>
        <p:spPr>
          <a:xfrm>
            <a:off x="289889" y="922258"/>
            <a:ext cx="3367711" cy="2478523"/>
          </a:xfrm>
          <a:prstGeom prst="borderCallout1">
            <a:avLst>
              <a:gd name="adj1" fmla="val 29439"/>
              <a:gd name="adj2" fmla="val 99699"/>
              <a:gd name="adj3" fmla="val 80012"/>
              <a:gd name="adj4" fmla="val 126079"/>
            </a:avLst>
          </a:prstGeom>
          <a:solidFill>
            <a:srgbClr val="4AD6FF">
              <a:alpha val="23137"/>
            </a:srgbClr>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r>
              <a:rPr lang="zh-TW" altLang="en-CA" sz="1600" b="1" dirty="0">
                <a:solidFill>
                  <a:srgbClr val="002060"/>
                </a:solidFill>
              </a:rPr>
              <a:t>相互</a:t>
            </a:r>
            <a:r>
              <a:rPr lang="zh-TW" altLang="en-US" sz="1600" b="1" dirty="0">
                <a:solidFill>
                  <a:srgbClr val="002060"/>
                </a:solidFill>
              </a:rPr>
              <a:t>依存</a:t>
            </a:r>
            <a:r>
              <a:rPr lang="en-CA" sz="1600" b="1" dirty="0">
                <a:solidFill>
                  <a:srgbClr val="002060"/>
                </a:solidFill>
              </a:rPr>
              <a:t>: </a:t>
            </a:r>
            <a:r>
              <a:rPr lang="zh-TW" altLang="en-US" sz="1600" dirty="0">
                <a:solidFill>
                  <a:srgbClr val="002060"/>
                </a:solidFill>
              </a:rPr>
              <a:t>我们的健康和福祉由地方、国家和国际层面的无数个人、社会、经济和环境因素决定。 我们对这些相互联系的认识可以帮助我们认识到我们对人类的共同价值观，并采取集体行动促进基于公平的共同利益。</a:t>
            </a:r>
            <a:endParaRPr lang="en-US" sz="1600" dirty="0">
              <a:solidFill>
                <a:srgbClr val="002060"/>
              </a:solidFill>
            </a:endParaRPr>
          </a:p>
        </p:txBody>
      </p:sp>
    </p:spTree>
    <p:extLst>
      <p:ext uri="{BB962C8B-B14F-4D97-AF65-F5344CB8AC3E}">
        <p14:creationId xmlns:p14="http://schemas.microsoft.com/office/powerpoint/2010/main" val="212515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4">
            <a:alpha val="85882"/>
          </a:srgbClr>
        </a:solidFill>
        <a:effectLst/>
      </p:bgPr>
    </p:bg>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40FEF5E5-7129-5943-AFB8-55650ED5B7D3}"/>
              </a:ext>
            </a:extLst>
          </p:cNvPr>
          <p:cNvSpPr>
            <a:spLocks noGrp="1"/>
          </p:cNvSpPr>
          <p:nvPr>
            <p:ph type="sldNum" sz="quarter" idx="12"/>
          </p:nvPr>
        </p:nvSpPr>
        <p:spPr>
          <a:xfrm>
            <a:off x="8208795" y="6356351"/>
            <a:ext cx="3863725" cy="420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2446E55-2460-7045-B800-34B0F8AA6FCF}" type="slidenum">
              <a:rPr lang="en-CA" altLang="en-US" sz="1400"/>
              <a:pPr eaLnBrk="1" hangingPunct="1"/>
              <a:t>16</a:t>
            </a:fld>
            <a:endParaRPr lang="en-CA" altLang="en-US" sz="1400" dirty="0"/>
          </a:p>
        </p:txBody>
      </p:sp>
      <p:sp>
        <p:nvSpPr>
          <p:cNvPr id="35843" name="Rectangle 2">
            <a:extLst>
              <a:ext uri="{FF2B5EF4-FFF2-40B4-BE49-F238E27FC236}">
                <a16:creationId xmlns:a16="http://schemas.microsoft.com/office/drawing/2014/main" id="{11238802-11C8-964D-8AF9-1F01AD5ECD04}"/>
              </a:ext>
            </a:extLst>
          </p:cNvPr>
          <p:cNvSpPr>
            <a:spLocks noGrp="1" noChangeArrowheads="1"/>
          </p:cNvSpPr>
          <p:nvPr>
            <p:ph type="title"/>
          </p:nvPr>
        </p:nvSpPr>
        <p:spPr>
          <a:xfrm>
            <a:off x="394761" y="58635"/>
            <a:ext cx="11177204" cy="620985"/>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en-CA" altLang="en-US" sz="2800" b="1" dirty="0"/>
              <a:t>ACE</a:t>
            </a:r>
            <a:r>
              <a:rPr lang="zh-CN" altLang="en-US" sz="2800" b="1" dirty="0"/>
              <a:t> </a:t>
            </a:r>
            <a:r>
              <a:rPr lang="zh-TW" altLang="en-CA" sz="2800" b="1" dirty="0"/>
              <a:t>由</a:t>
            </a:r>
            <a:r>
              <a:rPr lang="en-CA" altLang="en-US" sz="2800" b="1" dirty="0"/>
              <a:t> </a:t>
            </a:r>
            <a:r>
              <a:rPr lang="zh-TW" altLang="en-CA" sz="2800" b="1" u="sng" dirty="0">
                <a:solidFill>
                  <a:srgbClr val="008F44"/>
                </a:solidFill>
              </a:rPr>
              <a:t>过程</a:t>
            </a:r>
            <a:r>
              <a:rPr lang="en-CA" altLang="en-US" sz="2800" b="1" dirty="0"/>
              <a:t> &amp; </a:t>
            </a:r>
            <a:r>
              <a:rPr lang="zh-TW" altLang="en-CA" sz="2800" b="1" u="sng" dirty="0">
                <a:solidFill>
                  <a:schemeClr val="accent2">
                    <a:lumMod val="75000"/>
                  </a:schemeClr>
                </a:solidFill>
              </a:rPr>
              <a:t>结果</a:t>
            </a:r>
            <a:r>
              <a:rPr lang="zh-CN" altLang="en-US" sz="2800" b="1" u="sng" dirty="0">
                <a:solidFill>
                  <a:schemeClr val="accent2">
                    <a:lumMod val="75000"/>
                  </a:schemeClr>
                </a:solidFill>
              </a:rPr>
              <a:t> </a:t>
            </a:r>
            <a:r>
              <a:rPr lang="zh-CN" altLang="en-US" sz="2000" b="1" u="sng" dirty="0">
                <a:solidFill>
                  <a:schemeClr val="accent2">
                    <a:lumMod val="75000"/>
                  </a:schemeClr>
                </a:solidFill>
              </a:rPr>
              <a:t> </a:t>
            </a:r>
            <a:r>
              <a:rPr lang="zh-TW" altLang="en-US" sz="2800" b="1" dirty="0"/>
              <a:t>组成</a:t>
            </a:r>
            <a:endParaRPr lang="en-CA" altLang="en-US" sz="2800" u="sng" dirty="0">
              <a:solidFill>
                <a:schemeClr val="accent2">
                  <a:lumMod val="75000"/>
                </a:schemeClr>
              </a:solidFill>
            </a:endParaRPr>
          </a:p>
        </p:txBody>
      </p:sp>
      <p:sp>
        <p:nvSpPr>
          <p:cNvPr id="35844" name="Line 4">
            <a:extLst>
              <a:ext uri="{FF2B5EF4-FFF2-40B4-BE49-F238E27FC236}">
                <a16:creationId xmlns:a16="http://schemas.microsoft.com/office/drawing/2014/main" id="{25789236-5CBA-B84D-A463-7E7237D94CC4}"/>
              </a:ext>
            </a:extLst>
          </p:cNvPr>
          <p:cNvSpPr>
            <a:spLocks noChangeShapeType="1"/>
          </p:cNvSpPr>
          <p:nvPr/>
        </p:nvSpPr>
        <p:spPr bwMode="auto">
          <a:xfrm>
            <a:off x="1080671" y="4065354"/>
            <a:ext cx="10102083" cy="26304"/>
          </a:xfrm>
          <a:prstGeom prst="line">
            <a:avLst/>
          </a:prstGeom>
          <a:noFill/>
          <a:ln w="38100">
            <a:solidFill>
              <a:srgbClr val="008F4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5" name="Text Box 5">
            <a:extLst>
              <a:ext uri="{FF2B5EF4-FFF2-40B4-BE49-F238E27FC236}">
                <a16:creationId xmlns:a16="http://schemas.microsoft.com/office/drawing/2014/main" id="{09E00F5D-5FF3-1E4D-A3A8-601CE6E20F8D}"/>
              </a:ext>
            </a:extLst>
          </p:cNvPr>
          <p:cNvSpPr txBox="1">
            <a:spLocks noChangeArrowheads="1"/>
          </p:cNvSpPr>
          <p:nvPr/>
        </p:nvSpPr>
        <p:spPr bwMode="auto">
          <a:xfrm>
            <a:off x="392493" y="2183412"/>
            <a:ext cx="526298" cy="37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zh-TW" altLang="en-CA" b="1" dirty="0"/>
              <a:t>剥夺权利</a:t>
            </a:r>
            <a:r>
              <a:rPr lang="en-CA" altLang="en-US" b="1" dirty="0"/>
              <a:t> &amp; </a:t>
            </a:r>
            <a:r>
              <a:rPr lang="zh-TW" altLang="en-CA" b="1" dirty="0"/>
              <a:t>不平</a:t>
            </a:r>
            <a:r>
              <a:rPr lang="zh-TW" altLang="en-US" b="1" dirty="0"/>
              <a:t>等的健康</a:t>
            </a:r>
            <a:endParaRPr lang="en-CA" altLang="en-US" b="1" dirty="0"/>
          </a:p>
        </p:txBody>
      </p:sp>
      <p:sp>
        <p:nvSpPr>
          <p:cNvPr id="35846" name="Oval 6">
            <a:extLst>
              <a:ext uri="{FF2B5EF4-FFF2-40B4-BE49-F238E27FC236}">
                <a16:creationId xmlns:a16="http://schemas.microsoft.com/office/drawing/2014/main" id="{C8721C5A-A902-8C43-88E0-2A65CEBCD8F8}"/>
              </a:ext>
            </a:extLst>
          </p:cNvPr>
          <p:cNvSpPr>
            <a:spLocks noChangeArrowheads="1"/>
          </p:cNvSpPr>
          <p:nvPr/>
        </p:nvSpPr>
        <p:spPr bwMode="auto">
          <a:xfrm>
            <a:off x="850221" y="1451163"/>
            <a:ext cx="10003308" cy="5265952"/>
          </a:xfrm>
          <a:prstGeom prst="ellipse">
            <a:avLst/>
          </a:prstGeom>
          <a:noFill/>
          <a:ln w="38100">
            <a:solidFill>
              <a:schemeClr val="accent2">
                <a:lumMod val="7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solidFill>
                <a:srgbClr val="FF7149"/>
              </a:solidFill>
            </a:endParaRPr>
          </a:p>
        </p:txBody>
      </p:sp>
      <p:sp>
        <p:nvSpPr>
          <p:cNvPr id="35847" name="Oval 7">
            <a:extLst>
              <a:ext uri="{FF2B5EF4-FFF2-40B4-BE49-F238E27FC236}">
                <a16:creationId xmlns:a16="http://schemas.microsoft.com/office/drawing/2014/main" id="{5CF4E0A5-B790-C24F-92E9-10A82553ADBB}"/>
              </a:ext>
            </a:extLst>
          </p:cNvPr>
          <p:cNvSpPr>
            <a:spLocks noChangeArrowheads="1"/>
          </p:cNvSpPr>
          <p:nvPr/>
        </p:nvSpPr>
        <p:spPr bwMode="auto">
          <a:xfrm>
            <a:off x="984386" y="2196367"/>
            <a:ext cx="6002290" cy="3812832"/>
          </a:xfrm>
          <a:prstGeom prst="ellipse">
            <a:avLst/>
          </a:prstGeom>
          <a:noFill/>
          <a:ln w="38100">
            <a:solidFill>
              <a:srgbClr val="C00000"/>
            </a:solidFill>
            <a:prstDash val="dash"/>
            <a:round/>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solidFill>
                <a:srgbClr val="C00000"/>
              </a:solidFill>
            </a:endParaRPr>
          </a:p>
        </p:txBody>
      </p:sp>
      <p:sp>
        <p:nvSpPr>
          <p:cNvPr id="35848" name="Text Box 8">
            <a:extLst>
              <a:ext uri="{FF2B5EF4-FFF2-40B4-BE49-F238E27FC236}">
                <a16:creationId xmlns:a16="http://schemas.microsoft.com/office/drawing/2014/main" id="{09C33574-F3FC-F442-B728-CBD3DCA226D0}"/>
              </a:ext>
            </a:extLst>
          </p:cNvPr>
          <p:cNvSpPr txBox="1">
            <a:spLocks noChangeArrowheads="1"/>
          </p:cNvSpPr>
          <p:nvPr/>
        </p:nvSpPr>
        <p:spPr bwMode="auto">
          <a:xfrm>
            <a:off x="2143091" y="2516080"/>
            <a:ext cx="3699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zh-TW" altLang="en-US" sz="2000" b="1" dirty="0">
                <a:solidFill>
                  <a:srgbClr val="C00000"/>
                </a:solidFill>
              </a:rPr>
              <a:t>心理学</a:t>
            </a:r>
            <a:r>
              <a:rPr lang="zh-TW" altLang="en-CA" sz="2000" b="1" dirty="0">
                <a:solidFill>
                  <a:srgbClr val="C00000"/>
                </a:solidFill>
              </a:rPr>
              <a:t>的</a:t>
            </a:r>
            <a:r>
              <a:rPr lang="en-CA" altLang="en-US" sz="2000" b="1" dirty="0">
                <a:solidFill>
                  <a:srgbClr val="C00000"/>
                </a:solidFill>
              </a:rPr>
              <a:t> / </a:t>
            </a:r>
          </a:p>
          <a:p>
            <a:pPr algn="ctr" eaLnBrk="1" hangingPunct="1"/>
            <a:r>
              <a:rPr lang="zh-TW" altLang="en-US" sz="2000" b="1" dirty="0">
                <a:solidFill>
                  <a:srgbClr val="C00000"/>
                </a:solidFill>
              </a:rPr>
              <a:t>个人赋权</a:t>
            </a:r>
            <a:r>
              <a:rPr lang="en-CA" altLang="en-US" sz="2000" b="1" dirty="0">
                <a:solidFill>
                  <a:srgbClr val="C00000"/>
                </a:solidFill>
              </a:rPr>
              <a:t> &amp;</a:t>
            </a:r>
            <a:r>
              <a:rPr lang="zh-CN" altLang="en-US" sz="2000" b="1" dirty="0">
                <a:solidFill>
                  <a:srgbClr val="C00000"/>
                </a:solidFill>
              </a:rPr>
              <a:t> </a:t>
            </a:r>
            <a:r>
              <a:rPr lang="zh-TW" altLang="en-CA" sz="2000" b="1" dirty="0">
                <a:solidFill>
                  <a:srgbClr val="C00000"/>
                </a:solidFill>
              </a:rPr>
              <a:t>归属感</a:t>
            </a:r>
            <a:endParaRPr lang="en-CA" altLang="en-US" sz="2000" b="1" dirty="0">
              <a:solidFill>
                <a:srgbClr val="C00000"/>
              </a:solidFill>
            </a:endParaRPr>
          </a:p>
        </p:txBody>
      </p:sp>
      <p:sp>
        <p:nvSpPr>
          <p:cNvPr id="35849" name="Text Box 9">
            <a:extLst>
              <a:ext uri="{FF2B5EF4-FFF2-40B4-BE49-F238E27FC236}">
                <a16:creationId xmlns:a16="http://schemas.microsoft.com/office/drawing/2014/main" id="{ABD56E64-BEAF-2D4F-BC9F-33347CA5C347}"/>
              </a:ext>
            </a:extLst>
          </p:cNvPr>
          <p:cNvSpPr txBox="1">
            <a:spLocks noChangeArrowheads="1"/>
          </p:cNvSpPr>
          <p:nvPr/>
        </p:nvSpPr>
        <p:spPr bwMode="auto">
          <a:xfrm>
            <a:off x="6664398" y="2223019"/>
            <a:ext cx="3354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zh-TW" altLang="en-CA" sz="2000" b="1" dirty="0">
                <a:solidFill>
                  <a:schemeClr val="accent2">
                    <a:lumMod val="75000"/>
                  </a:schemeClr>
                </a:solidFill>
              </a:rPr>
              <a:t>社区</a:t>
            </a:r>
            <a:r>
              <a:rPr lang="en-CA" altLang="en-US" sz="2000" b="1" dirty="0">
                <a:solidFill>
                  <a:schemeClr val="accent2">
                    <a:lumMod val="75000"/>
                  </a:schemeClr>
                </a:solidFill>
              </a:rPr>
              <a:t>/ </a:t>
            </a:r>
            <a:r>
              <a:rPr lang="zh-TW" altLang="en-CA" sz="2000" b="1" dirty="0">
                <a:solidFill>
                  <a:schemeClr val="accent2">
                    <a:lumMod val="75000"/>
                  </a:schemeClr>
                </a:solidFill>
              </a:rPr>
              <a:t>集体</a:t>
            </a:r>
            <a:r>
              <a:rPr lang="zh-TW" altLang="en-US" sz="2000" b="1" dirty="0">
                <a:solidFill>
                  <a:schemeClr val="accent2">
                    <a:lumMod val="75000"/>
                  </a:schemeClr>
                </a:solidFill>
              </a:rPr>
              <a:t>赋权</a:t>
            </a:r>
            <a:endParaRPr lang="en-CA" altLang="en-US" sz="2000" b="1" dirty="0">
              <a:solidFill>
                <a:schemeClr val="accent2">
                  <a:lumMod val="75000"/>
                </a:schemeClr>
              </a:solidFill>
            </a:endParaRPr>
          </a:p>
        </p:txBody>
      </p:sp>
      <p:sp>
        <p:nvSpPr>
          <p:cNvPr id="35850" name="Text Box 10">
            <a:extLst>
              <a:ext uri="{FF2B5EF4-FFF2-40B4-BE49-F238E27FC236}">
                <a16:creationId xmlns:a16="http://schemas.microsoft.com/office/drawing/2014/main" id="{F9756C10-7633-C848-A256-FCD7D84E08FA}"/>
              </a:ext>
            </a:extLst>
          </p:cNvPr>
          <p:cNvSpPr txBox="1">
            <a:spLocks noChangeArrowheads="1"/>
          </p:cNvSpPr>
          <p:nvPr/>
        </p:nvSpPr>
        <p:spPr bwMode="auto">
          <a:xfrm>
            <a:off x="1399227" y="3702448"/>
            <a:ext cx="1017273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CA" altLang="en-US" sz="2000" b="1" dirty="0">
                <a:solidFill>
                  <a:srgbClr val="008F44"/>
                </a:solidFill>
              </a:rPr>
              <a:t>1	              2	                 3	                  4	                5</a:t>
            </a:r>
          </a:p>
        </p:txBody>
      </p:sp>
      <p:sp>
        <p:nvSpPr>
          <p:cNvPr id="35851" name="Text Box 13">
            <a:extLst>
              <a:ext uri="{FF2B5EF4-FFF2-40B4-BE49-F238E27FC236}">
                <a16:creationId xmlns:a16="http://schemas.microsoft.com/office/drawing/2014/main" id="{AE5A826B-A744-4A4E-B33C-F46975D5762C}"/>
              </a:ext>
            </a:extLst>
          </p:cNvPr>
          <p:cNvSpPr txBox="1">
            <a:spLocks noChangeArrowheads="1"/>
          </p:cNvSpPr>
          <p:nvPr/>
        </p:nvSpPr>
        <p:spPr bwMode="auto">
          <a:xfrm>
            <a:off x="5268895" y="4126996"/>
            <a:ext cx="13955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zh-TW" altLang="en-CA" sz="1800" dirty="0">
                <a:solidFill>
                  <a:srgbClr val="008F44"/>
                </a:solidFill>
              </a:rPr>
              <a:t>共同</a:t>
            </a:r>
            <a:r>
              <a:rPr lang="zh-TW" altLang="en-US" sz="1800" dirty="0">
                <a:solidFill>
                  <a:srgbClr val="008F44"/>
                </a:solidFill>
              </a:rPr>
              <a:t>制定解决方案以及策略</a:t>
            </a:r>
            <a:endParaRPr lang="en-CA" altLang="en-US" sz="1800" dirty="0">
              <a:solidFill>
                <a:srgbClr val="008F44"/>
              </a:solidFill>
            </a:endParaRPr>
          </a:p>
        </p:txBody>
      </p:sp>
      <p:sp>
        <p:nvSpPr>
          <p:cNvPr id="35852" name="Text Box 14">
            <a:extLst>
              <a:ext uri="{FF2B5EF4-FFF2-40B4-BE49-F238E27FC236}">
                <a16:creationId xmlns:a16="http://schemas.microsoft.com/office/drawing/2014/main" id="{0942FF95-1771-0349-84FA-C1A2789810F3}"/>
              </a:ext>
            </a:extLst>
          </p:cNvPr>
          <p:cNvSpPr txBox="1">
            <a:spLocks noChangeArrowheads="1"/>
          </p:cNvSpPr>
          <p:nvPr/>
        </p:nvSpPr>
        <p:spPr bwMode="auto">
          <a:xfrm>
            <a:off x="3880888" y="4109728"/>
            <a:ext cx="1327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zh-TW" altLang="en-CA" sz="1800" dirty="0">
                <a:solidFill>
                  <a:srgbClr val="008F44"/>
                </a:solidFill>
              </a:rPr>
              <a:t>意识</a:t>
            </a:r>
            <a:r>
              <a:rPr lang="zh-TW" altLang="en-US" sz="1800" dirty="0">
                <a:solidFill>
                  <a:srgbClr val="008F44"/>
                </a:solidFill>
              </a:rPr>
              <a:t>到问题以及需求</a:t>
            </a:r>
            <a:endParaRPr lang="en-CA" altLang="en-US" sz="1800" dirty="0">
              <a:solidFill>
                <a:srgbClr val="008F44"/>
              </a:solidFill>
            </a:endParaRPr>
          </a:p>
        </p:txBody>
      </p:sp>
      <p:sp>
        <p:nvSpPr>
          <p:cNvPr id="35853" name="Text Box 15">
            <a:extLst>
              <a:ext uri="{FF2B5EF4-FFF2-40B4-BE49-F238E27FC236}">
                <a16:creationId xmlns:a16="http://schemas.microsoft.com/office/drawing/2014/main" id="{019BFAED-E9E3-C043-81A4-2A121FD233B0}"/>
              </a:ext>
            </a:extLst>
          </p:cNvPr>
          <p:cNvSpPr txBox="1">
            <a:spLocks noChangeArrowheads="1"/>
          </p:cNvSpPr>
          <p:nvPr/>
        </p:nvSpPr>
        <p:spPr bwMode="auto">
          <a:xfrm>
            <a:off x="2417452" y="4102558"/>
            <a:ext cx="1285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zh-TW" altLang="en-US" sz="1800" dirty="0">
                <a:solidFill>
                  <a:srgbClr val="008F44"/>
                </a:solidFill>
              </a:rPr>
              <a:t>互相帮助</a:t>
            </a:r>
            <a:endParaRPr lang="en-CA" altLang="en-US" sz="1800" dirty="0">
              <a:solidFill>
                <a:srgbClr val="008F44"/>
              </a:solidFill>
            </a:endParaRPr>
          </a:p>
          <a:p>
            <a:pPr algn="l" eaLnBrk="1" hangingPunct="1"/>
            <a:endParaRPr lang="en-CA" altLang="en-US" sz="1800" dirty="0">
              <a:solidFill>
                <a:srgbClr val="008F44"/>
              </a:solidFill>
            </a:endParaRPr>
          </a:p>
        </p:txBody>
      </p:sp>
      <p:sp>
        <p:nvSpPr>
          <p:cNvPr id="35854" name="Text Box 16">
            <a:extLst>
              <a:ext uri="{FF2B5EF4-FFF2-40B4-BE49-F238E27FC236}">
                <a16:creationId xmlns:a16="http://schemas.microsoft.com/office/drawing/2014/main" id="{7F3A37DA-3970-EA40-A859-F42CD2D200F9}"/>
              </a:ext>
            </a:extLst>
          </p:cNvPr>
          <p:cNvSpPr txBox="1">
            <a:spLocks noChangeArrowheads="1"/>
          </p:cNvSpPr>
          <p:nvPr/>
        </p:nvSpPr>
        <p:spPr bwMode="auto">
          <a:xfrm>
            <a:off x="1080672" y="4089886"/>
            <a:ext cx="1336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zh-TW" altLang="en-CA" sz="1800" dirty="0">
                <a:solidFill>
                  <a:srgbClr val="008F44"/>
                </a:solidFill>
              </a:rPr>
              <a:t>自我</a:t>
            </a:r>
            <a:r>
              <a:rPr lang="zh-TW" altLang="en-US" sz="1800" dirty="0">
                <a:solidFill>
                  <a:srgbClr val="008F44"/>
                </a:solidFill>
              </a:rPr>
              <a:t>的</a:t>
            </a:r>
            <a:r>
              <a:rPr lang="zh-TW" altLang="en-CA" sz="1800" dirty="0">
                <a:solidFill>
                  <a:srgbClr val="008F44"/>
                </a:solidFill>
              </a:rPr>
              <a:t>发展</a:t>
            </a:r>
            <a:endParaRPr lang="en-CA" altLang="en-US" sz="1800" dirty="0">
              <a:solidFill>
                <a:srgbClr val="008F44"/>
              </a:solidFill>
            </a:endParaRPr>
          </a:p>
        </p:txBody>
      </p:sp>
      <p:sp>
        <p:nvSpPr>
          <p:cNvPr id="35855" name="Text Box 17">
            <a:extLst>
              <a:ext uri="{FF2B5EF4-FFF2-40B4-BE49-F238E27FC236}">
                <a16:creationId xmlns:a16="http://schemas.microsoft.com/office/drawing/2014/main" id="{293710BB-289F-4A4E-B842-4CEE49D7D008}"/>
              </a:ext>
            </a:extLst>
          </p:cNvPr>
          <p:cNvSpPr txBox="1">
            <a:spLocks noChangeArrowheads="1"/>
          </p:cNvSpPr>
          <p:nvPr/>
        </p:nvSpPr>
        <p:spPr bwMode="auto">
          <a:xfrm>
            <a:off x="7024691" y="4168774"/>
            <a:ext cx="13923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zh-TW" altLang="en-CA" sz="1800" dirty="0">
                <a:solidFill>
                  <a:srgbClr val="008F44"/>
                </a:solidFill>
              </a:rPr>
              <a:t>采取</a:t>
            </a:r>
            <a:r>
              <a:rPr lang="zh-TW" altLang="en-US" sz="1800" dirty="0">
                <a:solidFill>
                  <a:srgbClr val="008F44"/>
                </a:solidFill>
              </a:rPr>
              <a:t>坚定的行动以实现集体目标</a:t>
            </a:r>
            <a:endParaRPr lang="en-CA" altLang="en-US" sz="1800" dirty="0">
              <a:solidFill>
                <a:srgbClr val="008F44"/>
              </a:solidFill>
            </a:endParaRPr>
          </a:p>
        </p:txBody>
      </p:sp>
      <p:sp>
        <p:nvSpPr>
          <p:cNvPr id="35856" name="AutoShape 18">
            <a:extLst>
              <a:ext uri="{FF2B5EF4-FFF2-40B4-BE49-F238E27FC236}">
                <a16:creationId xmlns:a16="http://schemas.microsoft.com/office/drawing/2014/main" id="{E76EF8B9-B34A-3B4E-9581-A7D02FF524D3}"/>
              </a:ext>
            </a:extLst>
          </p:cNvPr>
          <p:cNvSpPr>
            <a:spLocks noChangeArrowheads="1"/>
          </p:cNvSpPr>
          <p:nvPr/>
        </p:nvSpPr>
        <p:spPr bwMode="auto">
          <a:xfrm>
            <a:off x="8068320" y="3722551"/>
            <a:ext cx="848391" cy="713717"/>
          </a:xfrm>
          <a:prstGeom prst="rightArrow">
            <a:avLst>
              <a:gd name="adj1" fmla="val 50000"/>
              <a:gd name="adj2" fmla="val 43923"/>
            </a:avLst>
          </a:prstGeom>
          <a:solidFill>
            <a:srgbClr val="00B050"/>
          </a:solidFill>
          <a:ln w="9525">
            <a:solidFill>
              <a:srgbClr val="008F44"/>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solidFill>
                <a:schemeClr val="folHlink"/>
              </a:solidFill>
            </a:endParaRPr>
          </a:p>
        </p:txBody>
      </p:sp>
      <p:sp>
        <p:nvSpPr>
          <p:cNvPr id="35857" name="Text Box 19">
            <a:extLst>
              <a:ext uri="{FF2B5EF4-FFF2-40B4-BE49-F238E27FC236}">
                <a16:creationId xmlns:a16="http://schemas.microsoft.com/office/drawing/2014/main" id="{E2A9A008-188D-554E-A5B9-BF1C5DE57393}"/>
              </a:ext>
            </a:extLst>
          </p:cNvPr>
          <p:cNvSpPr txBox="1">
            <a:spLocks noChangeArrowheads="1"/>
          </p:cNvSpPr>
          <p:nvPr/>
        </p:nvSpPr>
        <p:spPr bwMode="auto">
          <a:xfrm>
            <a:off x="8890327" y="3343364"/>
            <a:ext cx="155378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zh-TW" altLang="en-US" sz="1800" dirty="0">
                <a:solidFill>
                  <a:schemeClr val="accent2">
                    <a:lumMod val="75000"/>
                  </a:schemeClr>
                </a:solidFill>
              </a:rPr>
              <a:t>成功得到</a:t>
            </a:r>
            <a:r>
              <a:rPr lang="en-US" altLang="zh-CN" sz="1800" dirty="0">
                <a:solidFill>
                  <a:schemeClr val="accent2">
                    <a:lumMod val="75000"/>
                  </a:schemeClr>
                </a:solidFill>
              </a:rPr>
              <a:t>/</a:t>
            </a:r>
            <a:r>
              <a:rPr lang="zh-TW" altLang="en-US" sz="1800" dirty="0">
                <a:solidFill>
                  <a:schemeClr val="accent2">
                    <a:lumMod val="75000"/>
                  </a:schemeClr>
                </a:solidFill>
              </a:rPr>
              <a:t>配置资源</a:t>
            </a:r>
            <a:r>
              <a:rPr lang="zh-CN" altLang="en-US" sz="1800" dirty="0">
                <a:solidFill>
                  <a:schemeClr val="accent2">
                    <a:lumMod val="75000"/>
                  </a:schemeClr>
                </a:solidFill>
              </a:rPr>
              <a:t>，</a:t>
            </a:r>
            <a:r>
              <a:rPr lang="zh-TW" altLang="en-US" sz="1800" dirty="0">
                <a:solidFill>
                  <a:schemeClr val="accent2">
                    <a:lumMod val="75000"/>
                  </a:schemeClr>
                </a:solidFill>
              </a:rPr>
              <a:t>来满足</a:t>
            </a:r>
            <a:endParaRPr lang="en-CA" altLang="en-US" sz="1800" dirty="0">
              <a:solidFill>
                <a:schemeClr val="accent2">
                  <a:lumMod val="75000"/>
                </a:schemeClr>
              </a:solidFill>
            </a:endParaRPr>
          </a:p>
          <a:p>
            <a:pPr algn="ctr" eaLnBrk="1" hangingPunct="1">
              <a:lnSpc>
                <a:spcPct val="90000"/>
              </a:lnSpc>
            </a:pPr>
            <a:r>
              <a:rPr lang="zh-TW" altLang="en-CA" sz="1800" dirty="0">
                <a:solidFill>
                  <a:schemeClr val="accent2">
                    <a:lumMod val="75000"/>
                  </a:schemeClr>
                </a:solidFill>
              </a:rPr>
              <a:t>社区的</a:t>
            </a:r>
            <a:r>
              <a:rPr lang="zh-TW" altLang="en-US" sz="1800" dirty="0">
                <a:solidFill>
                  <a:schemeClr val="accent2">
                    <a:lumMod val="75000"/>
                  </a:schemeClr>
                </a:solidFill>
              </a:rPr>
              <a:t>需求</a:t>
            </a:r>
            <a:endParaRPr lang="en-CA" altLang="en-US" sz="1800" dirty="0">
              <a:solidFill>
                <a:schemeClr val="accent2">
                  <a:lumMod val="75000"/>
                </a:schemeClr>
              </a:solidFill>
            </a:endParaRPr>
          </a:p>
        </p:txBody>
      </p:sp>
      <p:sp>
        <p:nvSpPr>
          <p:cNvPr id="35858" name="AutoShape 20">
            <a:extLst>
              <a:ext uri="{FF2B5EF4-FFF2-40B4-BE49-F238E27FC236}">
                <a16:creationId xmlns:a16="http://schemas.microsoft.com/office/drawing/2014/main" id="{CB7F1108-3134-DD44-8FCB-20C66C7ACCFA}"/>
              </a:ext>
            </a:extLst>
          </p:cNvPr>
          <p:cNvSpPr>
            <a:spLocks noChangeArrowheads="1"/>
          </p:cNvSpPr>
          <p:nvPr/>
        </p:nvSpPr>
        <p:spPr bwMode="auto">
          <a:xfrm>
            <a:off x="10568787" y="3805480"/>
            <a:ext cx="685638" cy="548616"/>
          </a:xfrm>
          <a:prstGeom prst="rightArrow">
            <a:avLst>
              <a:gd name="adj1" fmla="val 50000"/>
              <a:gd name="adj2" fmla="val 43923"/>
            </a:avLst>
          </a:prstGeom>
          <a:solidFill>
            <a:schemeClr val="accent2"/>
          </a:solidFill>
          <a:ln w="9525">
            <a:solidFill>
              <a:schemeClr val="accent2">
                <a:lumMod val="75000"/>
              </a:schemeClr>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solidFill>
                <a:schemeClr val="folHlink"/>
              </a:solidFill>
            </a:endParaRPr>
          </a:p>
        </p:txBody>
      </p:sp>
      <p:sp>
        <p:nvSpPr>
          <p:cNvPr id="35859" name="Text Box 21">
            <a:extLst>
              <a:ext uri="{FF2B5EF4-FFF2-40B4-BE49-F238E27FC236}">
                <a16:creationId xmlns:a16="http://schemas.microsoft.com/office/drawing/2014/main" id="{415E6859-A609-BA44-A44A-E155311E274C}"/>
              </a:ext>
            </a:extLst>
          </p:cNvPr>
          <p:cNvSpPr txBox="1">
            <a:spLocks noChangeArrowheads="1"/>
          </p:cNvSpPr>
          <p:nvPr/>
        </p:nvSpPr>
        <p:spPr bwMode="auto">
          <a:xfrm>
            <a:off x="11520336" y="2126909"/>
            <a:ext cx="526298" cy="40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zh-TW" altLang="en-US" b="1" dirty="0">
                <a:solidFill>
                  <a:srgbClr val="002060"/>
                </a:solidFill>
              </a:rPr>
              <a:t>提高健康</a:t>
            </a:r>
            <a:r>
              <a:rPr lang="en-CA" altLang="en-US" b="1" dirty="0">
                <a:solidFill>
                  <a:srgbClr val="002060"/>
                </a:solidFill>
              </a:rPr>
              <a:t> &amp; </a:t>
            </a:r>
            <a:r>
              <a:rPr lang="zh-TW" altLang="en-CA" b="1" dirty="0">
                <a:solidFill>
                  <a:srgbClr val="002060"/>
                </a:solidFill>
              </a:rPr>
              <a:t>集体赋权</a:t>
            </a:r>
            <a:r>
              <a:rPr lang="en-CA" altLang="en-US" b="1" dirty="0">
                <a:solidFill>
                  <a:srgbClr val="002060"/>
                </a:solidFill>
              </a:rPr>
              <a:t> </a:t>
            </a:r>
          </a:p>
        </p:txBody>
      </p:sp>
      <p:sp>
        <p:nvSpPr>
          <p:cNvPr id="35861" name="Text Box 24">
            <a:extLst>
              <a:ext uri="{FF2B5EF4-FFF2-40B4-BE49-F238E27FC236}">
                <a16:creationId xmlns:a16="http://schemas.microsoft.com/office/drawing/2014/main" id="{D0BD482E-C89D-3341-A50B-6FE6B57D20ED}"/>
              </a:ext>
            </a:extLst>
          </p:cNvPr>
          <p:cNvSpPr txBox="1">
            <a:spLocks noChangeArrowheads="1"/>
          </p:cNvSpPr>
          <p:nvPr/>
        </p:nvSpPr>
        <p:spPr bwMode="auto">
          <a:xfrm>
            <a:off x="2603980" y="3198487"/>
            <a:ext cx="290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zh-TW" sz="2000" b="1" dirty="0">
                <a:solidFill>
                  <a:srgbClr val="C00000"/>
                </a:solidFill>
              </a:rPr>
              <a:t>	</a:t>
            </a:r>
            <a:endParaRPr lang="en-CA" altLang="en-US" sz="2000" b="1" dirty="0">
              <a:solidFill>
                <a:srgbClr val="C00000"/>
              </a:solidFill>
            </a:endParaRPr>
          </a:p>
        </p:txBody>
      </p:sp>
      <p:sp>
        <p:nvSpPr>
          <p:cNvPr id="2" name="TextBox 1">
            <a:extLst>
              <a:ext uri="{FF2B5EF4-FFF2-40B4-BE49-F238E27FC236}">
                <a16:creationId xmlns:a16="http://schemas.microsoft.com/office/drawing/2014/main" id="{ABBC9FD7-B9D3-6342-AA63-3A161AAF187B}"/>
              </a:ext>
            </a:extLst>
          </p:cNvPr>
          <p:cNvSpPr txBox="1"/>
          <p:nvPr/>
        </p:nvSpPr>
        <p:spPr>
          <a:xfrm>
            <a:off x="664033" y="652001"/>
            <a:ext cx="11133205" cy="590931"/>
          </a:xfrm>
          <a:prstGeom prst="rect">
            <a:avLst/>
          </a:prstGeom>
          <a:noFill/>
        </p:spPr>
        <p:txBody>
          <a:bodyPr wrap="square" rtlCol="0">
            <a:spAutoFit/>
          </a:bodyPr>
          <a:lstStyle/>
          <a:p>
            <a:pPr>
              <a:lnSpc>
                <a:spcPct val="90000"/>
              </a:lnSpc>
            </a:pPr>
            <a:r>
              <a:rPr lang="en-US" dirty="0"/>
              <a:t>ACT </a:t>
            </a:r>
            <a:r>
              <a:rPr lang="zh-CN" altLang="en-US" dirty="0"/>
              <a:t>和 </a:t>
            </a:r>
            <a:r>
              <a:rPr lang="en-US" dirty="0"/>
              <a:t>GEP </a:t>
            </a:r>
            <a:r>
              <a:rPr lang="zh-CN" altLang="en-US" dirty="0"/>
              <a:t>结合在一起可以增加心理灵活性，从而增强个人自我认识与发展、识别个人和集体需求、相互支持</a:t>
            </a:r>
            <a:r>
              <a:rPr lang="en-CA" altLang="zh-CN" dirty="0"/>
              <a:t>, </a:t>
            </a:r>
            <a:r>
              <a:rPr lang="zh-CN" altLang="en-US" dirty="0"/>
              <a:t>共同制定解决方案和策略</a:t>
            </a:r>
            <a:r>
              <a:rPr lang="en-CA" altLang="zh-CN" dirty="0"/>
              <a:t>, </a:t>
            </a:r>
            <a:r>
              <a:rPr lang="zh-CN" altLang="en-US" dirty="0"/>
              <a:t>以及采取坚定行动以实现集体目标的能力。</a:t>
            </a:r>
            <a:endParaRPr lang="en-US" dirty="0"/>
          </a:p>
        </p:txBody>
      </p:sp>
    </p:spTree>
    <p:extLst>
      <p:ext uri="{BB962C8B-B14F-4D97-AF65-F5344CB8AC3E}">
        <p14:creationId xmlns:p14="http://schemas.microsoft.com/office/powerpoint/2010/main" val="212561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5DDC83-378F-584D-9F02-F75E3C5C789F}"/>
              </a:ext>
            </a:extLst>
          </p:cNvPr>
          <p:cNvSpPr>
            <a:spLocks noGrp="1"/>
          </p:cNvSpPr>
          <p:nvPr>
            <p:ph type="title"/>
          </p:nvPr>
        </p:nvSpPr>
        <p:spPr/>
        <p:txBody>
          <a:bodyPr>
            <a:normAutofit fontScale="90000"/>
          </a:bodyPr>
          <a:lstStyle/>
          <a:p>
            <a:r>
              <a:rPr lang="en-US" dirty="0"/>
              <a:t>Integration of ACT &amp; GEP in ACE-LYNX</a:t>
            </a:r>
            <a:br>
              <a:rPr lang="en-US" dirty="0"/>
            </a:br>
            <a:r>
              <a:rPr lang="en-US" dirty="0"/>
              <a:t>ACE </a:t>
            </a:r>
            <a:r>
              <a:rPr lang="zh-CN" altLang="en-US" dirty="0"/>
              <a:t>模型如何集成 </a:t>
            </a:r>
            <a:r>
              <a:rPr lang="en-US" dirty="0"/>
              <a:t>ACT </a:t>
            </a:r>
            <a:r>
              <a:rPr lang="zh-CN" altLang="en-US" dirty="0"/>
              <a:t>和 </a:t>
            </a:r>
            <a:r>
              <a:rPr lang="en-US" dirty="0"/>
              <a:t>GEP </a:t>
            </a:r>
            <a:r>
              <a:rPr lang="zh-CN" altLang="en-US" dirty="0"/>
              <a:t>流程</a:t>
            </a:r>
            <a:endParaRPr lang="en-US" dirty="0"/>
          </a:p>
        </p:txBody>
      </p:sp>
      <p:sp>
        <p:nvSpPr>
          <p:cNvPr id="7" name="Content Placeholder 6">
            <a:extLst>
              <a:ext uri="{FF2B5EF4-FFF2-40B4-BE49-F238E27FC236}">
                <a16:creationId xmlns:a16="http://schemas.microsoft.com/office/drawing/2014/main" id="{805595FD-6E66-BF47-BB19-90C157DD8629}"/>
              </a:ext>
            </a:extLst>
          </p:cNvPr>
          <p:cNvSpPr>
            <a:spLocks noGrp="1"/>
          </p:cNvSpPr>
          <p:nvPr>
            <p:ph sz="half" idx="1"/>
          </p:nvPr>
        </p:nvSpPr>
        <p:spPr>
          <a:xfrm>
            <a:off x="609600" y="1830388"/>
            <a:ext cx="5384800" cy="4525963"/>
          </a:xfrm>
        </p:spPr>
        <p:txBody>
          <a:bodyPr>
            <a:normAutofit/>
          </a:bodyPr>
          <a:lstStyle/>
          <a:p>
            <a:r>
              <a:rPr lang="en-US" sz="2400" dirty="0"/>
              <a:t>The training design purposefully pair up an exercise primarily focusing on ACT process with an exercise primarily focusing on GEP process. (e.g. </a:t>
            </a:r>
            <a:r>
              <a:rPr lang="en-US" sz="2400" dirty="0" err="1"/>
              <a:t>Le’Go</a:t>
            </a:r>
            <a:r>
              <a:rPr lang="en-US" sz="2400" dirty="0"/>
              <a:t> &amp; 3 Things)</a:t>
            </a:r>
          </a:p>
          <a:p>
            <a:endParaRPr lang="en-US" sz="2400" dirty="0"/>
          </a:p>
          <a:p>
            <a:r>
              <a:rPr lang="en-US" sz="2400" dirty="0"/>
              <a:t>Each exercise can also be debriefed with insights pertaining to both individual and collective context  (e.g. personal &amp; cultural values)</a:t>
            </a:r>
          </a:p>
        </p:txBody>
      </p:sp>
      <p:sp>
        <p:nvSpPr>
          <p:cNvPr id="8" name="Content Placeholder 7">
            <a:extLst>
              <a:ext uri="{FF2B5EF4-FFF2-40B4-BE49-F238E27FC236}">
                <a16:creationId xmlns:a16="http://schemas.microsoft.com/office/drawing/2014/main" id="{32C47A3B-5E53-6D43-B554-4847476E117C}"/>
              </a:ext>
            </a:extLst>
          </p:cNvPr>
          <p:cNvSpPr>
            <a:spLocks noGrp="1"/>
          </p:cNvSpPr>
          <p:nvPr>
            <p:ph sz="half" idx="2"/>
          </p:nvPr>
        </p:nvSpPr>
        <p:spPr>
          <a:xfrm>
            <a:off x="6197600" y="1830388"/>
            <a:ext cx="5384800" cy="4295776"/>
          </a:xfrm>
        </p:spPr>
        <p:txBody>
          <a:bodyPr>
            <a:normAutofit/>
          </a:bodyPr>
          <a:lstStyle/>
          <a:p>
            <a:r>
              <a:rPr lang="zh-CN" altLang="en-US" dirty="0"/>
              <a:t>培训的设计有目的地将主要侧重于 </a:t>
            </a:r>
            <a:r>
              <a:rPr lang="en-US" dirty="0"/>
              <a:t>ACT </a:t>
            </a:r>
            <a:r>
              <a:rPr lang="zh-CN" altLang="en-US" dirty="0"/>
              <a:t>过程的练习与主要侧重于 </a:t>
            </a:r>
            <a:r>
              <a:rPr lang="en-US" dirty="0"/>
              <a:t>GEP </a:t>
            </a:r>
            <a:r>
              <a:rPr lang="zh-CN" altLang="en-US" dirty="0"/>
              <a:t>过程的练习配对。 （例如乐高</a:t>
            </a:r>
            <a:r>
              <a:rPr lang="en-US" dirty="0"/>
              <a:t> &amp;</a:t>
            </a:r>
            <a:r>
              <a:rPr lang="zh-CN" altLang="en-US" dirty="0"/>
              <a:t>三件事</a:t>
            </a:r>
            <a:r>
              <a:rPr lang="en-US" dirty="0"/>
              <a:t>）</a:t>
            </a:r>
          </a:p>
          <a:p>
            <a:endParaRPr lang="en-US" dirty="0"/>
          </a:p>
          <a:p>
            <a:r>
              <a:rPr lang="zh-CN" altLang="en-US" dirty="0"/>
              <a:t>此外，我们还应该能够通过考虑个人和集体背景（例如个人和文化价值观）来总结每个练习</a:t>
            </a:r>
            <a:r>
              <a:rPr lang="en-CA" altLang="zh-CN" dirty="0"/>
              <a:t>.</a:t>
            </a:r>
            <a:endParaRPr lang="en-US" dirty="0"/>
          </a:p>
        </p:txBody>
      </p:sp>
      <p:sp>
        <p:nvSpPr>
          <p:cNvPr id="3" name="Footer Placeholder 2">
            <a:extLst>
              <a:ext uri="{FF2B5EF4-FFF2-40B4-BE49-F238E27FC236}">
                <a16:creationId xmlns:a16="http://schemas.microsoft.com/office/drawing/2014/main" id="{775E571F-A8E1-DE48-B34B-B530218E8401}"/>
              </a:ext>
            </a:extLst>
          </p:cNvPr>
          <p:cNvSpPr>
            <a:spLocks noGrp="1"/>
          </p:cNvSpPr>
          <p:nvPr>
            <p:ph type="ftr" sz="quarter" idx="11"/>
          </p:nvPr>
        </p:nvSpPr>
        <p:spPr/>
        <p:txBody>
          <a:bodyPr/>
          <a:lstStyle/>
          <a:p>
            <a:r>
              <a:rPr lang="en-US"/>
              <a:t>Fung, Wong &amp; Li (2018/2020)</a:t>
            </a:r>
            <a:endParaRPr lang="en-US" dirty="0"/>
          </a:p>
        </p:txBody>
      </p:sp>
      <p:sp>
        <p:nvSpPr>
          <p:cNvPr id="4" name="Slide Number Placeholder 3">
            <a:extLst>
              <a:ext uri="{FF2B5EF4-FFF2-40B4-BE49-F238E27FC236}">
                <a16:creationId xmlns:a16="http://schemas.microsoft.com/office/drawing/2014/main" id="{470EDC91-A947-E446-8538-6DC5C0434AED}"/>
              </a:ext>
            </a:extLst>
          </p:cNvPr>
          <p:cNvSpPr>
            <a:spLocks noGrp="1"/>
          </p:cNvSpPr>
          <p:nvPr>
            <p:ph type="sldNum" sz="quarter" idx="12"/>
          </p:nvPr>
        </p:nvSpPr>
        <p:spPr/>
        <p:txBody>
          <a:bodyPr/>
          <a:lstStyle/>
          <a:p>
            <a:fld id="{6C146A09-3358-B949-B58D-BC9E15022EBF}" type="slidenum">
              <a:rPr lang="en-US" smtClean="0"/>
              <a:t>17</a:t>
            </a:fld>
            <a:endParaRPr lang="en-US"/>
          </a:p>
        </p:txBody>
      </p:sp>
    </p:spTree>
    <p:extLst>
      <p:ext uri="{BB962C8B-B14F-4D97-AF65-F5344CB8AC3E}">
        <p14:creationId xmlns:p14="http://schemas.microsoft.com/office/powerpoint/2010/main" val="1756085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FA7F25-CEB5-F99D-855B-FE3D3A052EAB}"/>
              </a:ext>
            </a:extLst>
          </p:cNvPr>
          <p:cNvSpPr>
            <a:spLocks noGrp="1"/>
          </p:cNvSpPr>
          <p:nvPr>
            <p:ph type="ftr" sz="quarter" idx="11"/>
          </p:nvPr>
        </p:nvSpPr>
        <p:spPr/>
        <p:txBody>
          <a:bodyPr/>
          <a:lstStyle/>
          <a:p>
            <a:r>
              <a:rPr lang="en-US"/>
              <a:t>Fung, Wong &amp; Li (2018/2020)</a:t>
            </a:r>
          </a:p>
        </p:txBody>
      </p:sp>
      <p:sp>
        <p:nvSpPr>
          <p:cNvPr id="3" name="Slide Number Placeholder 2">
            <a:extLst>
              <a:ext uri="{FF2B5EF4-FFF2-40B4-BE49-F238E27FC236}">
                <a16:creationId xmlns:a16="http://schemas.microsoft.com/office/drawing/2014/main" id="{71604B61-5ACC-D2FE-19A1-8ABC961615E1}"/>
              </a:ext>
            </a:extLst>
          </p:cNvPr>
          <p:cNvSpPr>
            <a:spLocks noGrp="1"/>
          </p:cNvSpPr>
          <p:nvPr>
            <p:ph type="sldNum" sz="quarter" idx="12"/>
          </p:nvPr>
        </p:nvSpPr>
        <p:spPr/>
        <p:txBody>
          <a:bodyPr/>
          <a:lstStyle/>
          <a:p>
            <a:fld id="{6C146A09-3358-B949-B58D-BC9E15022EBF}" type="slidenum">
              <a:rPr lang="en-US" smtClean="0"/>
              <a:t>18</a:t>
            </a:fld>
            <a:endParaRPr lang="en-US"/>
          </a:p>
        </p:txBody>
      </p:sp>
      <p:graphicFrame>
        <p:nvGraphicFramePr>
          <p:cNvPr id="4" name="Table 4">
            <a:extLst>
              <a:ext uri="{FF2B5EF4-FFF2-40B4-BE49-F238E27FC236}">
                <a16:creationId xmlns:a16="http://schemas.microsoft.com/office/drawing/2014/main" id="{CDCB09EB-A338-E022-E372-2956FDF8A347}"/>
              </a:ext>
            </a:extLst>
          </p:cNvPr>
          <p:cNvGraphicFramePr>
            <a:graphicFrameLocks noGrp="1"/>
          </p:cNvGraphicFramePr>
          <p:nvPr>
            <p:extLst>
              <p:ext uri="{D42A27DB-BD31-4B8C-83A1-F6EECF244321}">
                <p14:modId xmlns:p14="http://schemas.microsoft.com/office/powerpoint/2010/main" val="2445497853"/>
              </p:ext>
            </p:extLst>
          </p:nvPr>
        </p:nvGraphicFramePr>
        <p:xfrm>
          <a:off x="609600" y="136524"/>
          <a:ext cx="10972800" cy="6219827"/>
        </p:xfrm>
        <a:graphic>
          <a:graphicData uri="http://schemas.openxmlformats.org/drawingml/2006/table">
            <a:tbl>
              <a:tblPr bandRow="1">
                <a:tableStyleId>{3B4B98B0-60AC-42C2-AFA5-B58CD77FA1E5}</a:tableStyleId>
              </a:tblPr>
              <a:tblGrid>
                <a:gridCol w="1218477">
                  <a:extLst>
                    <a:ext uri="{9D8B030D-6E8A-4147-A177-3AD203B41FA5}">
                      <a16:colId xmlns:a16="http://schemas.microsoft.com/office/drawing/2014/main" val="2655087204"/>
                    </a:ext>
                  </a:extLst>
                </a:gridCol>
                <a:gridCol w="876519">
                  <a:extLst>
                    <a:ext uri="{9D8B030D-6E8A-4147-A177-3AD203B41FA5}">
                      <a16:colId xmlns:a16="http://schemas.microsoft.com/office/drawing/2014/main" val="3782627812"/>
                    </a:ext>
                  </a:extLst>
                </a:gridCol>
                <a:gridCol w="8877804">
                  <a:extLst>
                    <a:ext uri="{9D8B030D-6E8A-4147-A177-3AD203B41FA5}">
                      <a16:colId xmlns:a16="http://schemas.microsoft.com/office/drawing/2014/main" val="1031826974"/>
                    </a:ext>
                  </a:extLst>
                </a:gridCol>
              </a:tblGrid>
              <a:tr h="1063292">
                <a:tc>
                  <a:txBody>
                    <a:bodyPr/>
                    <a:lstStyle/>
                    <a:p>
                      <a:r>
                        <a:rPr lang="en-US" sz="1400" b="0" dirty="0"/>
                        <a:t>Day 1 </a:t>
                      </a:r>
                      <a:r>
                        <a:rPr lang="zh-TW" altLang="en-US" sz="1400" b="0" dirty="0"/>
                        <a:t>第一天</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t>AM</a:t>
                      </a:r>
                      <a:r>
                        <a:rPr lang="zh-TW" altLang="en-US" sz="1400" b="0" dirty="0"/>
                        <a:t>上午</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1: Introduction &amp; Building Group Norms </a:t>
                      </a:r>
                      <a:r>
                        <a:rPr lang="zh-TW" altLang="en-US" sz="1400" b="1" dirty="0"/>
                        <a:t>培训模块一：理论入门和制定规</a:t>
                      </a:r>
                    </a:p>
                    <a:p>
                      <a:pPr marL="742950" lvl="1" indent="-285750">
                        <a:buFont typeface="Arial" panose="020B0604020202020204" pitchFamily="34" charset="0"/>
                        <a:buChar char="•"/>
                      </a:pPr>
                      <a:r>
                        <a:rPr lang="en-US" sz="1400" b="0" dirty="0"/>
                        <a:t>Introduction to ACE (ACT + GEP) theory（</a:t>
                      </a:r>
                      <a:r>
                        <a:rPr lang="zh-TW" altLang="en-US" sz="1400" b="0" dirty="0"/>
                        <a:t>接纳承诺与赋权理论入门）</a:t>
                      </a:r>
                    </a:p>
                    <a:p>
                      <a:pPr marL="742950" lvl="1" indent="-285750">
                        <a:buFont typeface="Arial" panose="020B0604020202020204" pitchFamily="34" charset="0"/>
                        <a:buChar char="•"/>
                      </a:pPr>
                      <a:r>
                        <a:rPr lang="en-US" sz="1400" b="0" dirty="0"/>
                        <a:t>Group Rules/Norms （</a:t>
                      </a:r>
                      <a:r>
                        <a:rPr lang="zh-TW" altLang="en-US" sz="1400" b="0" dirty="0"/>
                        <a:t>小组规则</a:t>
                      </a:r>
                      <a:r>
                        <a:rPr lang="en-US" altLang="zh-TW" sz="1400" b="0" dirty="0"/>
                        <a:t>/</a:t>
                      </a:r>
                      <a:r>
                        <a:rPr lang="zh-TW" altLang="en-US" sz="1400" b="0" dirty="0"/>
                        <a:t>规范）</a:t>
                      </a:r>
                    </a:p>
                    <a:p>
                      <a:pPr marL="742950" lvl="1" indent="-285750">
                        <a:buFont typeface="Arial" panose="020B0604020202020204" pitchFamily="34" charset="0"/>
                        <a:buChar char="•"/>
                      </a:pPr>
                      <a:r>
                        <a:rPr lang="en-US" sz="1400" b="0" dirty="0"/>
                        <a:t>How to get the most out of it? （</a:t>
                      </a:r>
                      <a:r>
                        <a:rPr lang="zh-TW" altLang="en-US" sz="1400" b="0" dirty="0"/>
                        <a:t>怎样从中学到最多？）</a:t>
                      </a:r>
                      <a:endParaRPr lang="en-US" altLang="zh-TW"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81312"/>
                  </a:ext>
                </a:extLst>
              </a:tr>
              <a:tr h="1508136">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PM </a:t>
                      </a:r>
                      <a:r>
                        <a:rPr lang="zh-TW" altLang="en-US" sz="1400" dirty="0"/>
                        <a:t>下午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2: </a:t>
                      </a:r>
                      <a:r>
                        <a:rPr lang="en-US" sz="1400" b="1" dirty="0" err="1"/>
                        <a:t>Defusion</a:t>
                      </a:r>
                      <a:r>
                        <a:rPr lang="en-US" sz="1400" b="1" dirty="0"/>
                        <a:t> </a:t>
                      </a:r>
                      <a:r>
                        <a:rPr lang="zh-TW" altLang="en-US" sz="1400" b="1" dirty="0"/>
                        <a:t>培训模块二：认知解离</a:t>
                      </a:r>
                    </a:p>
                    <a:p>
                      <a:pPr marL="742950" lvl="1" indent="-285750">
                        <a:buFont typeface="Arial" panose="020B0604020202020204" pitchFamily="34" charset="0"/>
                        <a:buChar char="•"/>
                      </a:pPr>
                      <a:r>
                        <a:rPr lang="en-US" sz="1400" dirty="0"/>
                        <a:t>Present Moment I （</a:t>
                      </a:r>
                      <a:r>
                        <a:rPr lang="zh-TW" altLang="en-US" sz="1400" dirty="0"/>
                        <a:t>此时此刻</a:t>
                      </a:r>
                      <a:r>
                        <a:rPr lang="en-US" sz="1400" dirty="0"/>
                        <a:t>I）</a:t>
                      </a:r>
                    </a:p>
                    <a:p>
                      <a:pPr marL="742950" lvl="1" indent="-285750">
                        <a:buFont typeface="Arial" panose="020B0604020202020204" pitchFamily="34" charset="0"/>
                        <a:buChar char="•"/>
                      </a:pPr>
                      <a:r>
                        <a:rPr lang="en-US" sz="1400" dirty="0"/>
                        <a:t>Leaves-on-a-stream （</a:t>
                      </a:r>
                      <a:r>
                        <a:rPr lang="zh-TW" altLang="en-US" sz="1400" dirty="0"/>
                        <a:t>流水落叶）</a:t>
                      </a:r>
                    </a:p>
                    <a:p>
                      <a:pPr marL="742950" lvl="1" indent="-285750">
                        <a:buFont typeface="Arial" panose="020B0604020202020204" pitchFamily="34" charset="0"/>
                        <a:buChar char="•"/>
                      </a:pPr>
                      <a:r>
                        <a:rPr lang="en-US" sz="1400" dirty="0"/>
                        <a:t>Compassion, </a:t>
                      </a:r>
                      <a:r>
                        <a:rPr lang="en-US" sz="1400" dirty="0" err="1"/>
                        <a:t>Defusion</a:t>
                      </a:r>
                      <a:r>
                        <a:rPr lang="en-US" sz="1400" dirty="0"/>
                        <a:t>, Social Justice &amp; Equity（</a:t>
                      </a:r>
                      <a:r>
                        <a:rPr lang="zh-TW" altLang="en-US" sz="1400" dirty="0"/>
                        <a:t>同理心</a:t>
                      </a:r>
                      <a:r>
                        <a:rPr lang="en-US" altLang="zh-TW" sz="1400" dirty="0"/>
                        <a:t>,</a:t>
                      </a:r>
                      <a:r>
                        <a:rPr lang="zh-TW" altLang="en-US" sz="1400" dirty="0"/>
                        <a:t>解离</a:t>
                      </a:r>
                      <a:r>
                        <a:rPr lang="en-US" altLang="zh-TW" sz="1400" dirty="0"/>
                        <a:t>,</a:t>
                      </a:r>
                      <a:r>
                        <a:rPr lang="zh-TW" altLang="en-US" sz="1400" dirty="0"/>
                        <a:t>社会公义）</a:t>
                      </a:r>
                    </a:p>
                    <a:p>
                      <a:pPr marL="742950" lvl="1" indent="-285750">
                        <a:buFont typeface="Arial" panose="020B0604020202020204" pitchFamily="34" charset="0"/>
                        <a:buChar char="•"/>
                      </a:pPr>
                      <a:r>
                        <a:rPr lang="en-US" sz="1400" dirty="0"/>
                        <a:t>Paired Singing  （</a:t>
                      </a:r>
                      <a:r>
                        <a:rPr lang="zh-TW" altLang="en-US" sz="1400" dirty="0"/>
                        <a:t>结对唱歌）</a:t>
                      </a:r>
                    </a:p>
                    <a:p>
                      <a:pPr marL="742950" lvl="1" indent="-285750">
                        <a:buFont typeface="Arial" panose="020B0604020202020204" pitchFamily="34" charset="0"/>
                        <a:buChar char="•"/>
                      </a:pPr>
                      <a:r>
                        <a:rPr lang="en-US" sz="1400" dirty="0"/>
                        <a:t>Stigma Rules and Stories （</a:t>
                      </a:r>
                      <a:r>
                        <a:rPr lang="zh-TW" altLang="en-US" sz="1400" dirty="0"/>
                        <a:t>污名化规则及故事）</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459903"/>
                  </a:ext>
                </a:extLst>
              </a:tr>
              <a:tr h="796014">
                <a:tc>
                  <a:txBody>
                    <a:bodyPr/>
                    <a:lstStyle/>
                    <a:p>
                      <a:r>
                        <a:rPr lang="en-US" sz="1400" dirty="0"/>
                        <a:t>Day 2 </a:t>
                      </a:r>
                      <a:r>
                        <a:rPr lang="zh-TW" altLang="en-US" sz="1400" dirty="0"/>
                        <a:t>第二天</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AM</a:t>
                      </a:r>
                      <a:r>
                        <a:rPr lang="zh-TW" altLang="en-US" sz="1400"/>
                        <a:t>上午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3: Acceptance, social justice &amp; Equity </a:t>
                      </a:r>
                      <a:r>
                        <a:rPr lang="zh-TW" altLang="en-US" sz="1400" b="1" dirty="0"/>
                        <a:t>培训模块三：接纳</a:t>
                      </a:r>
                      <a:r>
                        <a:rPr lang="en-US" altLang="zh-TW" sz="1400" b="1" dirty="0"/>
                        <a:t>, </a:t>
                      </a:r>
                      <a:r>
                        <a:rPr lang="zh-TW" altLang="en-US" sz="1400" b="1" dirty="0"/>
                        <a:t>社会公义</a:t>
                      </a:r>
                    </a:p>
                    <a:p>
                      <a:pPr marL="742950" lvl="1" indent="-285750">
                        <a:buFont typeface="Arial" panose="020B0604020202020204" pitchFamily="34" charset="0"/>
                        <a:buChar char="•"/>
                      </a:pPr>
                      <a:r>
                        <a:rPr lang="en-US" sz="1400" dirty="0"/>
                        <a:t>Chair Sculpture of Suffering （</a:t>
                      </a:r>
                      <a:r>
                        <a:rPr lang="zh-TW" altLang="en-US" sz="1400" dirty="0"/>
                        <a:t>苦难椅子雕塑）</a:t>
                      </a:r>
                    </a:p>
                    <a:p>
                      <a:pPr marL="742950" lvl="1" indent="-285750">
                        <a:buFont typeface="Arial" panose="020B0604020202020204" pitchFamily="34" charset="0"/>
                        <a:buChar char="•"/>
                      </a:pPr>
                      <a:r>
                        <a:rPr lang="en-US" sz="1400" dirty="0"/>
                        <a:t>Exclusion Circle （</a:t>
                      </a:r>
                      <a:r>
                        <a:rPr lang="zh-TW" altLang="en-US" sz="1400" dirty="0"/>
                        <a:t>排斥圆圈）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492562"/>
                  </a:ext>
                </a:extLst>
              </a:tr>
              <a:tr h="1260357">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PM </a:t>
                      </a:r>
                      <a:r>
                        <a:rPr lang="zh-TW" altLang="en-US" sz="1400" dirty="0"/>
                        <a:t>下午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4: Self-as-context, Interdependence </a:t>
                      </a:r>
                      <a:r>
                        <a:rPr lang="zh-TW" altLang="en-US" sz="1400" b="1" dirty="0"/>
                        <a:t>培训模块四：以己为景</a:t>
                      </a:r>
                      <a:r>
                        <a:rPr lang="en-US" altLang="zh-TW" sz="1400" b="1" dirty="0"/>
                        <a:t>, </a:t>
                      </a:r>
                      <a:r>
                        <a:rPr lang="zh-TW" altLang="en-US" sz="1400" b="1" dirty="0"/>
                        <a:t>相互依存</a:t>
                      </a:r>
                    </a:p>
                    <a:p>
                      <a:pPr marL="742950" lvl="1" indent="-285750">
                        <a:buFont typeface="Arial" panose="020B0604020202020204" pitchFamily="34" charset="0"/>
                        <a:buChar char="•"/>
                      </a:pPr>
                      <a:r>
                        <a:rPr lang="en-US" sz="1400" dirty="0" err="1"/>
                        <a:t>Le’go</a:t>
                      </a:r>
                      <a:r>
                        <a:rPr lang="en-US" sz="1400" dirty="0"/>
                        <a:t> Exercise （“</a:t>
                      </a:r>
                      <a:r>
                        <a:rPr lang="zh-TW" altLang="en-US" sz="1400" dirty="0"/>
                        <a:t>乐高”练习）</a:t>
                      </a:r>
                    </a:p>
                    <a:p>
                      <a:pPr marL="742950" lvl="1" indent="-285750">
                        <a:buFont typeface="Arial" panose="020B0604020202020204" pitchFamily="34" charset="0"/>
                        <a:buChar char="•"/>
                      </a:pPr>
                      <a:r>
                        <a:rPr lang="en-US" altLang="zh-TW" sz="1400" dirty="0"/>
                        <a:t>3 </a:t>
                      </a:r>
                      <a:r>
                        <a:rPr lang="en-US" sz="1400" dirty="0"/>
                        <a:t>things you did today （</a:t>
                      </a:r>
                      <a:r>
                        <a:rPr lang="zh-TW" altLang="en-US" sz="1400" dirty="0"/>
                        <a:t>你今天做的三件事）</a:t>
                      </a:r>
                    </a:p>
                    <a:p>
                      <a:pPr marL="742950" lvl="1" indent="-285750">
                        <a:buFont typeface="Arial" panose="020B0604020202020204" pitchFamily="34" charset="0"/>
                        <a:buChar char="•"/>
                      </a:pPr>
                      <a:r>
                        <a:rPr lang="en-US" sz="1400" dirty="0"/>
                        <a:t>Present Moment II, Interdependence, Compassion（</a:t>
                      </a:r>
                      <a:r>
                        <a:rPr lang="zh-TW" altLang="en-US" sz="1400" dirty="0"/>
                        <a:t>此时此刻 </a:t>
                      </a:r>
                      <a:r>
                        <a:rPr lang="en-US" sz="1400" dirty="0"/>
                        <a:t>II, </a:t>
                      </a:r>
                      <a:r>
                        <a:rPr lang="zh-TW" altLang="en-US" sz="1400" dirty="0"/>
                        <a:t>相互依存</a:t>
                      </a:r>
                      <a:r>
                        <a:rPr lang="en-US" altLang="zh-TW" sz="1400" dirty="0"/>
                        <a:t>,</a:t>
                      </a:r>
                      <a:r>
                        <a:rPr lang="zh-TW" altLang="en-US" sz="1400" dirty="0"/>
                        <a:t>同理心</a:t>
                      </a:r>
                    </a:p>
                    <a:p>
                      <a:pPr marL="742950" lvl="1" indent="-285750">
                        <a:buFont typeface="Arial" panose="020B0604020202020204" pitchFamily="34" charset="0"/>
                        <a:buChar char="•"/>
                      </a:pPr>
                      <a:r>
                        <a:rPr lang="en-US" sz="1400" dirty="0"/>
                        <a:t>Loving Kindness（</a:t>
                      </a:r>
                      <a:r>
                        <a:rPr lang="zh-TW" altLang="en-US" sz="1400" dirty="0"/>
                        <a:t>慈心）</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189097"/>
                  </a:ext>
                </a:extLst>
              </a:tr>
              <a:tr h="796014">
                <a:tc>
                  <a:txBody>
                    <a:bodyPr/>
                    <a:lstStyle/>
                    <a:p>
                      <a:r>
                        <a:rPr lang="en-US" sz="1400" dirty="0"/>
                        <a:t>Day 3 </a:t>
                      </a:r>
                      <a:r>
                        <a:rPr lang="zh-TW" altLang="en-US" sz="1400" dirty="0"/>
                        <a:t>第三天</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AM</a:t>
                      </a:r>
                      <a:r>
                        <a:rPr lang="zh-TW" altLang="en-US" sz="1400" dirty="0"/>
                        <a:t>上午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5: Values </a:t>
                      </a:r>
                      <a:r>
                        <a:rPr lang="zh-TW" altLang="en-US" sz="1400" b="1" dirty="0"/>
                        <a:t>培训模块五：价值</a:t>
                      </a:r>
                    </a:p>
                    <a:p>
                      <a:pPr marL="742950" lvl="1" indent="-285750">
                        <a:buFont typeface="Arial" panose="020B0604020202020204" pitchFamily="34" charset="0"/>
                        <a:buChar char="•"/>
                      </a:pPr>
                      <a:r>
                        <a:rPr lang="en-US" sz="1400" dirty="0"/>
                        <a:t>Cultural and Personal Values Exercise （</a:t>
                      </a:r>
                      <a:r>
                        <a:rPr lang="zh-TW" altLang="en-US" sz="1400" dirty="0"/>
                        <a:t>文化和个人价值观练习）</a:t>
                      </a:r>
                    </a:p>
                    <a:p>
                      <a:pPr marL="742950" lvl="1" indent="-285750">
                        <a:buFont typeface="Arial" panose="020B0604020202020204" pitchFamily="34" charset="0"/>
                        <a:buChar char="•"/>
                      </a:pPr>
                      <a:r>
                        <a:rPr lang="en-US" sz="1400" dirty="0"/>
                        <a:t>Your Legacy （</a:t>
                      </a:r>
                      <a:r>
                        <a:rPr lang="zh-TW" altLang="en-US" sz="1400" dirty="0"/>
                        <a:t>你的传承）</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634693"/>
                  </a:ext>
                </a:extLst>
              </a:tr>
              <a:tr h="796014">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PM </a:t>
                      </a:r>
                      <a:r>
                        <a:rPr lang="zh-TW" altLang="en-US" sz="1400" dirty="0"/>
                        <a:t>下午</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Module 6: Committed Action, Collective Empowerment </a:t>
                      </a:r>
                      <a:r>
                        <a:rPr lang="zh-TW" altLang="en-US" sz="1400" b="1" dirty="0"/>
                        <a:t>培训模块六：承诺的行动</a:t>
                      </a:r>
                      <a:r>
                        <a:rPr lang="en-US" altLang="zh-TW" sz="1400" b="1" dirty="0"/>
                        <a:t>, </a:t>
                      </a:r>
                      <a:r>
                        <a:rPr lang="zh-TW" altLang="en-US" sz="1400" b="1" dirty="0"/>
                        <a:t>集体赋权</a:t>
                      </a:r>
                    </a:p>
                    <a:p>
                      <a:pPr marL="742950" lvl="1" indent="-285750">
                        <a:buFont typeface="Arial" panose="020B0604020202020204" pitchFamily="34" charset="0"/>
                        <a:buChar char="•"/>
                      </a:pPr>
                      <a:r>
                        <a:rPr lang="en-US" sz="1400" dirty="0"/>
                        <a:t>Bulls Eye &amp; Bus Driver （</a:t>
                      </a:r>
                      <a:r>
                        <a:rPr lang="zh-TW" altLang="en-US" sz="1400" dirty="0"/>
                        <a:t>靶心和公交司机）</a:t>
                      </a:r>
                    </a:p>
                    <a:p>
                      <a:pPr marL="742950" lvl="1" indent="-285750">
                        <a:buFont typeface="Arial" panose="020B0604020202020204" pitchFamily="34" charset="0"/>
                        <a:buChar char="•"/>
                      </a:pPr>
                      <a:r>
                        <a:rPr lang="en-US" sz="1400" dirty="0"/>
                        <a:t>Collective Bulls Eye &amp; Committed Group Action Project （</a:t>
                      </a:r>
                      <a:r>
                        <a:rPr lang="zh-TW" altLang="en-US" sz="1400" dirty="0"/>
                        <a:t>集体靶心 </a:t>
                      </a:r>
                      <a:r>
                        <a:rPr lang="en-US" altLang="zh-TW" sz="1400" dirty="0"/>
                        <a:t>&amp; </a:t>
                      </a:r>
                      <a:r>
                        <a:rPr lang="zh-TW" altLang="en-US" sz="1400" dirty="0"/>
                        <a:t>小组承诺的行动项目）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294797"/>
                  </a:ext>
                </a:extLst>
              </a:tr>
            </a:tbl>
          </a:graphicData>
        </a:graphic>
      </p:graphicFrame>
    </p:spTree>
    <p:extLst>
      <p:ext uri="{BB962C8B-B14F-4D97-AF65-F5344CB8AC3E}">
        <p14:creationId xmlns:p14="http://schemas.microsoft.com/office/powerpoint/2010/main" val="38578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610" r="-10610"/>
          <a:stretch>
            <a:fillRect/>
          </a:stretch>
        </p:blipFill>
        <p:spPr>
          <a:xfrm>
            <a:off x="1981200" y="753698"/>
            <a:ext cx="8229600" cy="4525963"/>
          </a:xfrm>
        </p:spPr>
      </p:pic>
      <p:sp>
        <p:nvSpPr>
          <p:cNvPr id="2" name="Slide Number Placeholder 1">
            <a:extLst>
              <a:ext uri="{FF2B5EF4-FFF2-40B4-BE49-F238E27FC236}">
                <a16:creationId xmlns:a16="http://schemas.microsoft.com/office/drawing/2014/main" id="{1DA35DDA-F7BD-C14B-9E25-0C41A5F0FCE6}"/>
              </a:ext>
            </a:extLst>
          </p:cNvPr>
          <p:cNvSpPr>
            <a:spLocks noGrp="1"/>
          </p:cNvSpPr>
          <p:nvPr>
            <p:ph type="sldNum" sz="quarter" idx="12"/>
          </p:nvPr>
        </p:nvSpPr>
        <p:spPr/>
        <p:txBody>
          <a:bodyPr/>
          <a:lstStyle/>
          <a:p>
            <a:fld id="{6C146A09-3358-B949-B58D-BC9E15022EBF}" type="slidenum">
              <a:rPr lang="en-US" smtClean="0"/>
              <a:t>19</a:t>
            </a:fld>
            <a:endParaRPr lang="en-US"/>
          </a:p>
        </p:txBody>
      </p:sp>
      <p:sp>
        <p:nvSpPr>
          <p:cNvPr id="3" name="Footer Placeholder 2">
            <a:extLst>
              <a:ext uri="{FF2B5EF4-FFF2-40B4-BE49-F238E27FC236}">
                <a16:creationId xmlns:a16="http://schemas.microsoft.com/office/drawing/2014/main" id="{3C93D340-E904-D440-BCE9-87183FDA8CC4}"/>
              </a:ext>
            </a:extLst>
          </p:cNvPr>
          <p:cNvSpPr>
            <a:spLocks noGrp="1"/>
          </p:cNvSpPr>
          <p:nvPr>
            <p:ph type="ftr" sz="quarter" idx="11"/>
          </p:nvPr>
        </p:nvSpPr>
        <p:spPr/>
        <p:txBody>
          <a:bodyPr/>
          <a:lstStyle/>
          <a:p>
            <a:r>
              <a:rPr lang="en-US"/>
              <a:t>Fung, Wong &amp; Li (2018/2020)</a:t>
            </a:r>
            <a:endParaRPr lang="en-US" dirty="0"/>
          </a:p>
        </p:txBody>
      </p:sp>
    </p:spTree>
    <p:extLst>
      <p:ext uri="{BB962C8B-B14F-4D97-AF65-F5344CB8AC3E}">
        <p14:creationId xmlns:p14="http://schemas.microsoft.com/office/powerpoint/2010/main" val="388168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F0CB0D-9A48-D642-A70C-37D5C0157E6A}"/>
              </a:ext>
            </a:extLst>
          </p:cNvPr>
          <p:cNvSpPr/>
          <p:nvPr/>
        </p:nvSpPr>
        <p:spPr>
          <a:xfrm>
            <a:off x="1872694" y="3883377"/>
            <a:ext cx="10228993" cy="270962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9491A8-B1D5-A344-A002-B53E07D82611}"/>
              </a:ext>
            </a:extLst>
          </p:cNvPr>
          <p:cNvSpPr/>
          <p:nvPr/>
        </p:nvSpPr>
        <p:spPr>
          <a:xfrm>
            <a:off x="1872695" y="169333"/>
            <a:ext cx="10228993" cy="3714045"/>
          </a:xfrm>
          <a:prstGeom prst="rect">
            <a:avLst/>
          </a:prstGeom>
          <a:solidFill>
            <a:schemeClr val="accent6">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aphicFrame>
        <p:nvGraphicFramePr>
          <p:cNvPr id="5" name="Diagram 4"/>
          <p:cNvGraphicFramePr/>
          <p:nvPr>
            <p:extLst>
              <p:ext uri="{D42A27DB-BD31-4B8C-83A1-F6EECF244321}">
                <p14:modId xmlns:p14="http://schemas.microsoft.com/office/powerpoint/2010/main" val="3726727591"/>
              </p:ext>
            </p:extLst>
          </p:nvPr>
        </p:nvGraphicFramePr>
        <p:xfrm>
          <a:off x="2878666" y="64168"/>
          <a:ext cx="9120827" cy="662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8507" y="3596811"/>
            <a:ext cx="1981201" cy="523220"/>
          </a:xfrm>
          <a:prstGeom prst="rect">
            <a:avLst/>
          </a:prstGeom>
          <a:noFill/>
        </p:spPr>
        <p:txBody>
          <a:bodyPr wrap="square" rtlCol="0">
            <a:spAutoFit/>
          </a:bodyPr>
          <a:lstStyle/>
          <a:p>
            <a:pPr algn="ctr"/>
            <a:r>
              <a:rPr lang="en-US" sz="2800" b="1" dirty="0">
                <a:solidFill>
                  <a:srgbClr val="000090"/>
                </a:solidFill>
              </a:rPr>
              <a:t>ACE-LYNX</a:t>
            </a:r>
          </a:p>
        </p:txBody>
      </p:sp>
      <p:sp>
        <p:nvSpPr>
          <p:cNvPr id="2" name="Slide Number Placeholder 1">
            <a:extLst>
              <a:ext uri="{FF2B5EF4-FFF2-40B4-BE49-F238E27FC236}">
                <a16:creationId xmlns:a16="http://schemas.microsoft.com/office/drawing/2014/main" id="{D1ED0E42-ECBB-1E46-ACB5-AEC96E9B5E8B}"/>
              </a:ext>
            </a:extLst>
          </p:cNvPr>
          <p:cNvSpPr>
            <a:spLocks noGrp="1"/>
          </p:cNvSpPr>
          <p:nvPr>
            <p:ph type="sldNum" sz="quarter" idx="12"/>
          </p:nvPr>
        </p:nvSpPr>
        <p:spPr/>
        <p:txBody>
          <a:bodyPr/>
          <a:lstStyle/>
          <a:p>
            <a:fld id="{6C146A09-3358-B949-B58D-BC9E15022EBF}" type="slidenum">
              <a:rPr lang="en-US" smtClean="0"/>
              <a:t>2</a:t>
            </a:fld>
            <a:endParaRPr lang="en-US"/>
          </a:p>
        </p:txBody>
      </p:sp>
      <p:sp>
        <p:nvSpPr>
          <p:cNvPr id="3" name="Footer Placeholder 2">
            <a:extLst>
              <a:ext uri="{FF2B5EF4-FFF2-40B4-BE49-F238E27FC236}">
                <a16:creationId xmlns:a16="http://schemas.microsoft.com/office/drawing/2014/main" id="{F36BB539-04F1-584E-9DBC-EBF7A540F0A8}"/>
              </a:ext>
            </a:extLst>
          </p:cNvPr>
          <p:cNvSpPr>
            <a:spLocks noGrp="1"/>
          </p:cNvSpPr>
          <p:nvPr>
            <p:ph type="ftr" sz="quarter" idx="11"/>
          </p:nvPr>
        </p:nvSpPr>
        <p:spPr>
          <a:xfrm>
            <a:off x="6416841" y="6538913"/>
            <a:ext cx="3860800" cy="365125"/>
          </a:xfrm>
        </p:spPr>
        <p:txBody>
          <a:bodyPr/>
          <a:lstStyle/>
          <a:p>
            <a:r>
              <a:rPr lang="en-US" dirty="0"/>
              <a:t>Fung, Wong &amp; Li (2018/2020)</a:t>
            </a:r>
          </a:p>
        </p:txBody>
      </p:sp>
      <p:sp>
        <p:nvSpPr>
          <p:cNvPr id="4" name="TextBox 3">
            <a:extLst>
              <a:ext uri="{FF2B5EF4-FFF2-40B4-BE49-F238E27FC236}">
                <a16:creationId xmlns:a16="http://schemas.microsoft.com/office/drawing/2014/main" id="{1F3DE1A8-16C2-2741-9BD6-0C4D1FD5C725}"/>
              </a:ext>
            </a:extLst>
          </p:cNvPr>
          <p:cNvSpPr txBox="1"/>
          <p:nvPr/>
        </p:nvSpPr>
        <p:spPr>
          <a:xfrm>
            <a:off x="2089647" y="1898967"/>
            <a:ext cx="800219" cy="461665"/>
          </a:xfrm>
          <a:prstGeom prst="rect">
            <a:avLst/>
          </a:prstGeom>
          <a:noFill/>
        </p:spPr>
        <p:txBody>
          <a:bodyPr wrap="none" rtlCol="0">
            <a:spAutoFit/>
          </a:bodyPr>
          <a:lstStyle/>
          <a:p>
            <a:r>
              <a:rPr lang="zh-TW" altLang="en-US" sz="2400" b="1" dirty="0">
                <a:solidFill>
                  <a:srgbClr val="002060"/>
                </a:solidFill>
              </a:rPr>
              <a:t>过程</a:t>
            </a:r>
            <a:endParaRPr lang="en-US" sz="2400" b="1" dirty="0">
              <a:solidFill>
                <a:srgbClr val="002060"/>
              </a:solidFill>
            </a:endParaRPr>
          </a:p>
        </p:txBody>
      </p:sp>
      <p:sp>
        <p:nvSpPr>
          <p:cNvPr id="15" name="TextBox 14">
            <a:extLst>
              <a:ext uri="{FF2B5EF4-FFF2-40B4-BE49-F238E27FC236}">
                <a16:creationId xmlns:a16="http://schemas.microsoft.com/office/drawing/2014/main" id="{77442A5B-FDA0-3844-AB1F-090DD8B7EE37}"/>
              </a:ext>
            </a:extLst>
          </p:cNvPr>
          <p:cNvSpPr txBox="1"/>
          <p:nvPr/>
        </p:nvSpPr>
        <p:spPr>
          <a:xfrm>
            <a:off x="2089647" y="4841813"/>
            <a:ext cx="1415772" cy="461665"/>
          </a:xfrm>
          <a:prstGeom prst="rect">
            <a:avLst/>
          </a:prstGeom>
          <a:noFill/>
        </p:spPr>
        <p:txBody>
          <a:bodyPr wrap="none" rtlCol="0">
            <a:spAutoFit/>
          </a:bodyPr>
          <a:lstStyle/>
          <a:p>
            <a:r>
              <a:rPr lang="zh-TW" altLang="en-US" sz="2400" dirty="0">
                <a:solidFill>
                  <a:srgbClr val="002060"/>
                </a:solidFill>
              </a:rPr>
              <a:t>目标结果</a:t>
            </a:r>
            <a:endParaRPr lang="en-US" sz="2400" dirty="0">
              <a:solidFill>
                <a:srgbClr val="002060"/>
              </a:solidFill>
            </a:endParaRPr>
          </a:p>
        </p:txBody>
      </p:sp>
    </p:spTree>
    <p:extLst>
      <p:ext uri="{BB962C8B-B14F-4D97-AF65-F5344CB8AC3E}">
        <p14:creationId xmlns:p14="http://schemas.microsoft.com/office/powerpoint/2010/main" val="75354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24413" y="561618"/>
            <a:ext cx="3785271" cy="2280911"/>
          </a:xfrm>
          <a:prstGeom prst="rect">
            <a:avLst/>
          </a:prstGeom>
          <a:noFill/>
        </p:spPr>
        <p:txBody>
          <a:bodyPr wrap="square" lIns="64291" tIns="32146" rIns="64291" bIns="32146" rtlCol="0">
            <a:spAutoFit/>
          </a:bodyPr>
          <a:lstStyle/>
          <a:p>
            <a:r>
              <a:rPr lang="en-US" sz="2400" b="1" dirty="0"/>
              <a:t>ACE-LYNX</a:t>
            </a:r>
            <a:r>
              <a:rPr lang="zh-TW" altLang="en-US" sz="2400" b="1" dirty="0">
                <a:solidFill>
                  <a:srgbClr val="000090"/>
                </a:solidFill>
              </a:rPr>
              <a:t>模型</a:t>
            </a:r>
            <a:endParaRPr lang="en-CA" altLang="zh-TW" sz="2400" b="1" dirty="0">
              <a:solidFill>
                <a:srgbClr val="000090"/>
              </a:solidFill>
            </a:endParaRPr>
          </a:p>
          <a:p>
            <a:r>
              <a:rPr lang="zh-TW" altLang="en-US" sz="2400" b="1" dirty="0"/>
              <a:t>构成部分</a:t>
            </a:r>
            <a:endParaRPr lang="en-US" altLang="zh-TW" sz="2400" b="1" dirty="0">
              <a:solidFill>
                <a:srgbClr val="000090"/>
              </a:solidFill>
            </a:endParaRPr>
          </a:p>
          <a:p>
            <a:r>
              <a:rPr lang="zh-TW" altLang="en-US" sz="2400" b="1" dirty="0">
                <a:solidFill>
                  <a:srgbClr val="000090"/>
                </a:solidFill>
              </a:rPr>
              <a:t>是一个基于</a:t>
            </a:r>
            <a:r>
              <a:rPr lang="en-US" altLang="zh-TW" sz="2400" b="1" dirty="0">
                <a:solidFill>
                  <a:srgbClr val="000090"/>
                </a:solidFill>
              </a:rPr>
              <a:t>ACT &amp;GEP</a:t>
            </a:r>
            <a:r>
              <a:rPr lang="zh-TW" altLang="en-US" sz="2400" b="1" dirty="0">
                <a:solidFill>
                  <a:srgbClr val="000090"/>
                </a:solidFill>
              </a:rPr>
              <a:t>的综合应用</a:t>
            </a:r>
            <a:r>
              <a:rPr lang="zh-CN" altLang="en-US" sz="2400" b="1" dirty="0">
                <a:solidFill>
                  <a:srgbClr val="000090"/>
                </a:solidFill>
              </a:rPr>
              <a:t>，</a:t>
            </a:r>
            <a:r>
              <a:rPr lang="zh-TW" altLang="en-US" sz="2400" b="1" dirty="0">
                <a:solidFill>
                  <a:srgbClr val="000090"/>
                </a:solidFill>
              </a:rPr>
              <a:t>以达到个人以及集体赋权的目的模型</a:t>
            </a:r>
            <a:endParaRPr lang="en-US" altLang="zh-TW" sz="2400" b="1" dirty="0">
              <a:solidFill>
                <a:srgbClr val="000090"/>
              </a:solidFill>
            </a:endParaRPr>
          </a:p>
          <a:p>
            <a:pPr algn="l"/>
            <a:endParaRPr lang="en-US" sz="2400" b="1" dirty="0">
              <a:solidFill>
                <a:srgbClr val="000090"/>
              </a:solidFill>
            </a:endParaRPr>
          </a:p>
        </p:txBody>
      </p:sp>
      <p:sp>
        <p:nvSpPr>
          <p:cNvPr id="2" name="TextBox 1"/>
          <p:cNvSpPr txBox="1"/>
          <p:nvPr/>
        </p:nvSpPr>
        <p:spPr>
          <a:xfrm>
            <a:off x="7524413" y="2916181"/>
            <a:ext cx="4057987" cy="3265796"/>
          </a:xfrm>
          <a:prstGeom prst="rect">
            <a:avLst/>
          </a:prstGeom>
          <a:noFill/>
        </p:spPr>
        <p:txBody>
          <a:bodyPr wrap="square" lIns="64291" tIns="32146" rIns="64291" bIns="32146" rtlCol="0">
            <a:spAutoFit/>
          </a:bodyPr>
          <a:lstStyle/>
          <a:p>
            <a:pPr algn="l"/>
            <a:r>
              <a:rPr lang="en-US" sz="1600" b="1" dirty="0">
                <a:ea typeface="Times New Roman" charset="0"/>
                <a:cs typeface="Times New Roman" charset="0"/>
              </a:rPr>
              <a:t>References:  </a:t>
            </a:r>
          </a:p>
          <a:p>
            <a:pPr marL="285750" indent="-285750" algn="l">
              <a:buFont typeface="Arial" panose="020B0604020202020204" pitchFamily="34" charset="0"/>
              <a:buChar char="•"/>
            </a:pPr>
            <a:r>
              <a:rPr lang="en-US" sz="1600" dirty="0">
                <a:ea typeface="Times New Roman" charset="0"/>
                <a:cs typeface="Times New Roman" charset="0"/>
              </a:rPr>
              <a:t>The Acceptance and Commitment Therapy (ACT)  model of psychological flexibility in the centre of this diagram is adapted from - Hayes, S. C., </a:t>
            </a:r>
            <a:r>
              <a:rPr lang="en-US" sz="1600" dirty="0" err="1">
                <a:ea typeface="Times New Roman" charset="0"/>
                <a:cs typeface="Times New Roman" charset="0"/>
              </a:rPr>
              <a:t>Luoma</a:t>
            </a:r>
            <a:r>
              <a:rPr lang="en-US" sz="1600" dirty="0">
                <a:ea typeface="Times New Roman" charset="0"/>
                <a:cs typeface="Times New Roman" charset="0"/>
              </a:rPr>
              <a:t>, J. B., Bond, F. W., Masuda, A., &amp; Lillis, J. (2006). Acceptance and commitment therapy: Model, processes and outcomes.</a:t>
            </a:r>
            <a:r>
              <a:rPr lang="en-US" sz="1600" i="1" dirty="0">
                <a:ea typeface="Times New Roman" charset="0"/>
                <a:cs typeface="Times New Roman" charset="0"/>
              </a:rPr>
              <a:t> Behaviour Research and Therapy, 44</a:t>
            </a:r>
            <a:r>
              <a:rPr lang="en-US" sz="1600" dirty="0">
                <a:ea typeface="Times New Roman" charset="0"/>
                <a:cs typeface="Times New Roman" charset="0"/>
              </a:rPr>
              <a:t>(1), 1-25. doi:10.1016/j.brat.2005.06.006; and </a:t>
            </a:r>
          </a:p>
          <a:p>
            <a:pPr marL="285750" indent="-285750" algn="l">
              <a:buFont typeface="Arial" panose="020B0604020202020204" pitchFamily="34" charset="0"/>
              <a:buChar char="•"/>
            </a:pPr>
            <a:r>
              <a:rPr lang="en-US" sz="1600" dirty="0">
                <a:ea typeface="Times New Roman" charset="0"/>
                <a:cs typeface="Times New Roman" charset="0"/>
              </a:rPr>
              <a:t>the GEP model is based on the CHAMP intervention research project conducted by Li, Fung &amp; Wong. </a:t>
            </a:r>
          </a:p>
        </p:txBody>
      </p:sp>
      <p:sp>
        <p:nvSpPr>
          <p:cNvPr id="3" name="Slide Number Placeholder 2">
            <a:extLst>
              <a:ext uri="{FF2B5EF4-FFF2-40B4-BE49-F238E27FC236}">
                <a16:creationId xmlns:a16="http://schemas.microsoft.com/office/drawing/2014/main" id="{B6672047-8501-CC4A-AB59-E4AF434DDBCB}"/>
              </a:ext>
            </a:extLst>
          </p:cNvPr>
          <p:cNvSpPr>
            <a:spLocks noGrp="1"/>
          </p:cNvSpPr>
          <p:nvPr>
            <p:ph type="sldNum" sz="quarter" idx="12"/>
          </p:nvPr>
        </p:nvSpPr>
        <p:spPr/>
        <p:txBody>
          <a:bodyPr/>
          <a:lstStyle/>
          <a:p>
            <a:fld id="{6C146A09-3358-B949-B58D-BC9E15022EBF}" type="slidenum">
              <a:rPr lang="en-US" smtClean="0"/>
              <a:t>3</a:t>
            </a:fld>
            <a:endParaRPr lang="en-US"/>
          </a:p>
        </p:txBody>
      </p:sp>
      <p:pic>
        <p:nvPicPr>
          <p:cNvPr id="6" name="Picture 5">
            <a:extLst>
              <a:ext uri="{FF2B5EF4-FFF2-40B4-BE49-F238E27FC236}">
                <a16:creationId xmlns:a16="http://schemas.microsoft.com/office/drawing/2014/main" id="{E03DCCC0-6DA3-C049-A108-6D4216855F00}"/>
              </a:ext>
            </a:extLst>
          </p:cNvPr>
          <p:cNvPicPr>
            <a:picLocks noChangeAspect="1"/>
          </p:cNvPicPr>
          <p:nvPr/>
        </p:nvPicPr>
        <p:blipFill rotWithShape="1">
          <a:blip r:embed="rId3"/>
          <a:srcRect t="6905" b="34788"/>
          <a:stretch/>
        </p:blipFill>
        <p:spPr>
          <a:xfrm>
            <a:off x="210439" y="45473"/>
            <a:ext cx="7039763" cy="6767054"/>
          </a:xfrm>
          <a:prstGeom prst="rect">
            <a:avLst/>
          </a:prstGeom>
        </p:spPr>
      </p:pic>
      <p:sp>
        <p:nvSpPr>
          <p:cNvPr id="7" name="Footer Placeholder 6">
            <a:extLst>
              <a:ext uri="{FF2B5EF4-FFF2-40B4-BE49-F238E27FC236}">
                <a16:creationId xmlns:a16="http://schemas.microsoft.com/office/drawing/2014/main" id="{C3C24F68-8127-5440-BC75-750D3F981D9D}"/>
              </a:ext>
            </a:extLst>
          </p:cNvPr>
          <p:cNvSpPr>
            <a:spLocks noGrp="1"/>
          </p:cNvSpPr>
          <p:nvPr>
            <p:ph type="ftr" sz="quarter" idx="11"/>
          </p:nvPr>
        </p:nvSpPr>
        <p:spPr>
          <a:xfrm>
            <a:off x="8120761" y="6470567"/>
            <a:ext cx="3860800" cy="365125"/>
          </a:xfrm>
        </p:spPr>
        <p:txBody>
          <a:bodyPr/>
          <a:lstStyle/>
          <a:p>
            <a:r>
              <a:rPr lang="en-US" dirty="0"/>
              <a:t>Fung, Wong &amp; Li (2018/2020)</a:t>
            </a:r>
          </a:p>
        </p:txBody>
      </p:sp>
      <p:pic>
        <p:nvPicPr>
          <p:cNvPr id="8" name="Picture 7">
            <a:extLst>
              <a:ext uri="{FF2B5EF4-FFF2-40B4-BE49-F238E27FC236}">
                <a16:creationId xmlns:a16="http://schemas.microsoft.com/office/drawing/2014/main" id="{A63AFCBF-94A6-3C41-AC3F-1E80CF20D6AA}"/>
              </a:ext>
            </a:extLst>
          </p:cNvPr>
          <p:cNvPicPr>
            <a:picLocks noChangeAspect="1"/>
          </p:cNvPicPr>
          <p:nvPr/>
        </p:nvPicPr>
        <p:blipFill rotWithShape="1">
          <a:blip r:embed="rId3"/>
          <a:srcRect t="6905" b="34788"/>
          <a:stretch/>
        </p:blipFill>
        <p:spPr>
          <a:xfrm>
            <a:off x="85489" y="68638"/>
            <a:ext cx="7039763" cy="6767054"/>
          </a:xfrm>
          <a:prstGeom prst="rect">
            <a:avLst/>
          </a:prstGeom>
        </p:spPr>
      </p:pic>
    </p:spTree>
    <p:extLst>
      <p:ext uri="{BB962C8B-B14F-4D97-AF65-F5344CB8AC3E}">
        <p14:creationId xmlns:p14="http://schemas.microsoft.com/office/powerpoint/2010/main" val="40346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A42E733-F8EA-494D-803E-F4473C9C4283}"/>
              </a:ext>
            </a:extLst>
          </p:cNvPr>
          <p:cNvPicPr>
            <a:picLocks noChangeAspect="1"/>
          </p:cNvPicPr>
          <p:nvPr/>
        </p:nvPicPr>
        <p:blipFill rotWithShape="1">
          <a:blip r:embed="rId3"/>
          <a:srcRect t="2620" b="5653"/>
          <a:stretch/>
        </p:blipFill>
        <p:spPr>
          <a:xfrm>
            <a:off x="541671" y="0"/>
            <a:ext cx="10956876" cy="5753892"/>
          </a:xfrm>
          <a:prstGeom prst="rect">
            <a:avLst/>
          </a:prstGeom>
        </p:spPr>
      </p:pic>
      <p:pic>
        <p:nvPicPr>
          <p:cNvPr id="22" name="Picture 21">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20008" r="8214" b="59122"/>
          <a:stretch/>
        </p:blipFill>
        <p:spPr>
          <a:xfrm flipV="1">
            <a:off x="1524001" y="0"/>
            <a:ext cx="9143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24" name="Picture 23">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1" r="8214" b="80325"/>
          <a:stretch/>
        </p:blipFill>
        <p:spPr>
          <a:xfrm flipV="1">
            <a:off x="1524001" y="3840845"/>
            <a:ext cx="9146285"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6" name="Rectangle 25">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5390368"/>
            <a:ext cx="9141714"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8367C8-21B4-2B45-A2DB-31F98705383A}"/>
              </a:ext>
            </a:extLst>
          </p:cNvPr>
          <p:cNvSpPr>
            <a:spLocks noGrp="1"/>
          </p:cNvSpPr>
          <p:nvPr>
            <p:ph type="title"/>
          </p:nvPr>
        </p:nvSpPr>
        <p:spPr>
          <a:xfrm>
            <a:off x="2123934" y="5486638"/>
            <a:ext cx="7944130" cy="656946"/>
          </a:xfrm>
        </p:spPr>
        <p:txBody>
          <a:bodyPr vert="horz" lIns="91440" tIns="45720" rIns="91440" bIns="45720" rtlCol="0" anchor="t">
            <a:noAutofit/>
          </a:bodyPr>
          <a:lstStyle/>
          <a:p>
            <a:pPr defTabSz="914400">
              <a:lnSpc>
                <a:spcPct val="90000"/>
              </a:lnSpc>
            </a:pPr>
            <a:r>
              <a:rPr lang="en-US" sz="2800" dirty="0">
                <a:solidFill>
                  <a:srgbClr val="00B0F0"/>
                </a:solidFill>
              </a:rPr>
              <a:t>Theory and concepts of ACT</a:t>
            </a:r>
            <a:r>
              <a:rPr lang="zh-CN" altLang="en-US" sz="2800" dirty="0">
                <a:solidFill>
                  <a:srgbClr val="00B0F0"/>
                </a:solidFill>
              </a:rPr>
              <a:t> </a:t>
            </a:r>
            <a:br>
              <a:rPr lang="en-US" altLang="zh-CN" sz="2800" dirty="0">
                <a:solidFill>
                  <a:srgbClr val="00B0F0"/>
                </a:solidFill>
              </a:rPr>
            </a:br>
            <a:r>
              <a:rPr lang="zh-TW" altLang="en-US" sz="2800" dirty="0">
                <a:solidFill>
                  <a:srgbClr val="00B0F0"/>
                </a:solidFill>
              </a:rPr>
              <a:t>理论以及</a:t>
            </a:r>
            <a:r>
              <a:rPr lang="en-US" altLang="zh-TW" sz="2800" dirty="0">
                <a:solidFill>
                  <a:srgbClr val="00B0F0"/>
                </a:solidFill>
              </a:rPr>
              <a:t>ACT</a:t>
            </a:r>
            <a:r>
              <a:rPr lang="zh-TW" altLang="en-US" sz="2800" dirty="0">
                <a:solidFill>
                  <a:srgbClr val="00B0F0"/>
                </a:solidFill>
              </a:rPr>
              <a:t>的概念</a:t>
            </a:r>
            <a:endParaRPr lang="en-US" sz="2800" dirty="0">
              <a:solidFill>
                <a:srgbClr val="00B0F0"/>
              </a:solidFill>
            </a:endParaRPr>
          </a:p>
        </p:txBody>
      </p:sp>
      <p:sp>
        <p:nvSpPr>
          <p:cNvPr id="4" name="Text Placeholder 3">
            <a:extLst>
              <a:ext uri="{FF2B5EF4-FFF2-40B4-BE49-F238E27FC236}">
                <a16:creationId xmlns:a16="http://schemas.microsoft.com/office/drawing/2014/main" id="{A32E7948-CBDE-EB4D-BE59-3BA4CBADFCAE}"/>
              </a:ext>
            </a:extLst>
          </p:cNvPr>
          <p:cNvSpPr>
            <a:spLocks noGrp="1"/>
          </p:cNvSpPr>
          <p:nvPr>
            <p:ph type="body" idx="1"/>
          </p:nvPr>
        </p:nvSpPr>
        <p:spPr>
          <a:xfrm>
            <a:off x="2072435" y="4986855"/>
            <a:ext cx="7785035" cy="484374"/>
          </a:xfrm>
        </p:spPr>
        <p:txBody>
          <a:bodyPr vert="horz" lIns="91440" tIns="45720" rIns="91440" bIns="45720" rtlCol="0" anchor="b">
            <a:noAutofit/>
          </a:bodyPr>
          <a:lstStyle/>
          <a:p>
            <a:pPr defTabSz="914400">
              <a:lnSpc>
                <a:spcPct val="90000"/>
              </a:lnSpc>
              <a:spcBef>
                <a:spcPts val="1000"/>
              </a:spcBef>
            </a:pPr>
            <a:r>
              <a:rPr lang="en-US" b="1" dirty="0">
                <a:solidFill>
                  <a:srgbClr val="000000"/>
                </a:solidFill>
              </a:rPr>
              <a:t>First, we will explore Acceptance and Commitment Training (ACT):</a:t>
            </a:r>
          </a:p>
          <a:p>
            <a:pPr defTabSz="914400">
              <a:lnSpc>
                <a:spcPct val="90000"/>
              </a:lnSpc>
              <a:spcBef>
                <a:spcPts val="1000"/>
              </a:spcBef>
            </a:pPr>
            <a:r>
              <a:rPr lang="zh-TW" altLang="en-US" b="1" dirty="0">
                <a:solidFill>
                  <a:srgbClr val="000000"/>
                </a:solidFill>
              </a:rPr>
              <a:t>首先</a:t>
            </a:r>
            <a:r>
              <a:rPr lang="zh-CN" altLang="en-US" b="1" dirty="0">
                <a:solidFill>
                  <a:srgbClr val="000000"/>
                </a:solidFill>
              </a:rPr>
              <a:t>，</a:t>
            </a:r>
            <a:r>
              <a:rPr lang="zh-TW" altLang="en-US" b="1" dirty="0">
                <a:solidFill>
                  <a:srgbClr val="000000"/>
                </a:solidFill>
              </a:rPr>
              <a:t>我们会探索接纳以及承诺</a:t>
            </a:r>
            <a:r>
              <a:rPr lang="zh-CN" altLang="en-US" b="1" dirty="0">
                <a:solidFill>
                  <a:srgbClr val="000000"/>
                </a:solidFill>
              </a:rPr>
              <a:t>（</a:t>
            </a:r>
            <a:r>
              <a:rPr lang="en-US" altLang="zh-CN" b="1" dirty="0">
                <a:solidFill>
                  <a:srgbClr val="000000"/>
                </a:solidFill>
              </a:rPr>
              <a:t>ACT</a:t>
            </a:r>
            <a:r>
              <a:rPr lang="zh-CN" altLang="en-US" b="1" dirty="0">
                <a:solidFill>
                  <a:srgbClr val="000000"/>
                </a:solidFill>
              </a:rPr>
              <a:t>）</a:t>
            </a:r>
            <a:r>
              <a:rPr lang="zh-TW" altLang="en-US" b="1" dirty="0">
                <a:solidFill>
                  <a:srgbClr val="000000"/>
                </a:solidFill>
              </a:rPr>
              <a:t>的培训</a:t>
            </a:r>
            <a:endParaRPr lang="en-US" b="1" dirty="0">
              <a:solidFill>
                <a:srgbClr val="000000"/>
              </a:solidFill>
            </a:endParaRPr>
          </a:p>
        </p:txBody>
      </p:sp>
      <p:sp>
        <p:nvSpPr>
          <p:cNvPr id="7" name="Footer Placeholder 6">
            <a:extLst>
              <a:ext uri="{FF2B5EF4-FFF2-40B4-BE49-F238E27FC236}">
                <a16:creationId xmlns:a16="http://schemas.microsoft.com/office/drawing/2014/main" id="{E93778BE-0989-2949-8AF8-CFCC5C8CB468}"/>
              </a:ext>
            </a:extLst>
          </p:cNvPr>
          <p:cNvSpPr>
            <a:spLocks noGrp="1"/>
          </p:cNvSpPr>
          <p:nvPr>
            <p:ph type="ftr" sz="quarter" idx="11"/>
          </p:nvPr>
        </p:nvSpPr>
        <p:spPr>
          <a:xfrm>
            <a:off x="2128246" y="6223703"/>
            <a:ext cx="4938563" cy="314067"/>
          </a:xfrm>
        </p:spPr>
        <p:txBody>
          <a:bodyPr vert="horz" lIns="91440" tIns="45720" rIns="91440" bIns="45720" rtlCol="0" anchor="ctr">
            <a:normAutofit/>
          </a:bodyPr>
          <a:lstStyle/>
          <a:p>
            <a:pPr algn="l" defTabSz="914400">
              <a:spcAft>
                <a:spcPts val="600"/>
              </a:spcAft>
              <a:defRPr/>
            </a:pPr>
            <a:r>
              <a:rPr lang="en-US" sz="900" dirty="0">
                <a:solidFill>
                  <a:srgbClr val="898989"/>
                </a:solidFill>
                <a:latin typeface="Calibri" panose="020F0502020204030204"/>
              </a:rPr>
              <a:t>Fung, Wong &amp; Li (2018/2020)</a:t>
            </a:r>
          </a:p>
        </p:txBody>
      </p:sp>
      <p:sp>
        <p:nvSpPr>
          <p:cNvPr id="2" name="Slide Number Placeholder 1">
            <a:extLst>
              <a:ext uri="{FF2B5EF4-FFF2-40B4-BE49-F238E27FC236}">
                <a16:creationId xmlns:a16="http://schemas.microsoft.com/office/drawing/2014/main" id="{510A07B9-F351-A645-93AF-DB7D5EE75855}"/>
              </a:ext>
            </a:extLst>
          </p:cNvPr>
          <p:cNvSpPr>
            <a:spLocks noGrp="1"/>
          </p:cNvSpPr>
          <p:nvPr>
            <p:ph type="sldNum" sz="quarter" idx="12"/>
          </p:nvPr>
        </p:nvSpPr>
        <p:spPr>
          <a:xfrm>
            <a:off x="9643447" y="6223703"/>
            <a:ext cx="428046" cy="314067"/>
          </a:xfrm>
        </p:spPr>
        <p:txBody>
          <a:bodyPr vert="horz" lIns="91440" tIns="45720" rIns="91440" bIns="45720" rtlCol="0" anchor="ctr">
            <a:normAutofit/>
          </a:bodyPr>
          <a:lstStyle/>
          <a:p>
            <a:pPr defTabSz="914400">
              <a:spcAft>
                <a:spcPts val="600"/>
              </a:spcAft>
              <a:defRPr/>
            </a:pPr>
            <a:fld id="{6C146A09-3358-B949-B58D-BC9E15022EBF}" type="slidenum">
              <a:rPr lang="en-US" sz="900">
                <a:solidFill>
                  <a:srgbClr val="898989"/>
                </a:solidFill>
                <a:latin typeface="Calibri" panose="020F0502020204030204"/>
              </a:rPr>
              <a:pPr defTabSz="914400">
                <a:spcAft>
                  <a:spcPts val="600"/>
                </a:spcAft>
                <a:defRPr/>
              </a:pPr>
              <a:t>4</a:t>
            </a:fld>
            <a:endParaRPr lang="en-US" sz="900">
              <a:solidFill>
                <a:srgbClr val="898989"/>
              </a:solidFill>
              <a:latin typeface="Calibri" panose="020F0502020204030204"/>
            </a:endParaRPr>
          </a:p>
        </p:txBody>
      </p:sp>
      <p:sp>
        <p:nvSpPr>
          <p:cNvPr id="5" name="TextBox 4">
            <a:extLst>
              <a:ext uri="{FF2B5EF4-FFF2-40B4-BE49-F238E27FC236}">
                <a16:creationId xmlns:a16="http://schemas.microsoft.com/office/drawing/2014/main" id="{D9F8FE71-10A1-304F-BF50-DED950858DE1}"/>
              </a:ext>
            </a:extLst>
          </p:cNvPr>
          <p:cNvSpPr txBox="1"/>
          <p:nvPr/>
        </p:nvSpPr>
        <p:spPr>
          <a:xfrm>
            <a:off x="3234735" y="2361420"/>
            <a:ext cx="5722529" cy="1031051"/>
          </a:xfrm>
          <a:prstGeom prst="rect">
            <a:avLst/>
          </a:prstGeom>
          <a:noFill/>
        </p:spPr>
        <p:txBody>
          <a:bodyPr wrap="none" rtlCol="0">
            <a:spAutoFit/>
          </a:bodyPr>
          <a:lstStyle/>
          <a:p>
            <a:pPr>
              <a:spcAft>
                <a:spcPts val="600"/>
              </a:spcAft>
            </a:pPr>
            <a:r>
              <a:rPr lang="en-US" sz="2000" b="1" dirty="0">
                <a:solidFill>
                  <a:schemeClr val="bg1"/>
                </a:solidFill>
              </a:rPr>
              <a:t>ACCEPTANCE  &amp; COMMITMENT TO EMPOWERMENT</a:t>
            </a:r>
          </a:p>
          <a:p>
            <a:pPr algn="ctr">
              <a:spcAft>
                <a:spcPts val="600"/>
              </a:spcAft>
            </a:pPr>
            <a:r>
              <a:rPr lang="en-US" sz="3600" b="1" dirty="0">
                <a:solidFill>
                  <a:schemeClr val="bg1"/>
                </a:solidFill>
              </a:rPr>
              <a:t>ACE </a:t>
            </a:r>
          </a:p>
        </p:txBody>
      </p:sp>
      <p:sp>
        <p:nvSpPr>
          <p:cNvPr id="8" name="Rectangle 7">
            <a:extLst>
              <a:ext uri="{FF2B5EF4-FFF2-40B4-BE49-F238E27FC236}">
                <a16:creationId xmlns:a16="http://schemas.microsoft.com/office/drawing/2014/main" id="{7087657E-3343-9347-B2EB-2C356ECFAD4F}"/>
              </a:ext>
            </a:extLst>
          </p:cNvPr>
          <p:cNvSpPr/>
          <p:nvPr/>
        </p:nvSpPr>
        <p:spPr>
          <a:xfrm>
            <a:off x="5977217" y="3244334"/>
            <a:ext cx="237566" cy="369332"/>
          </a:xfrm>
          <a:prstGeom prst="rect">
            <a:avLst/>
          </a:prstGeom>
        </p:spPr>
        <p:txBody>
          <a:bodyPr wrap="none">
            <a:spAutoFit/>
          </a:bodyPr>
          <a:lstStyle/>
          <a:p>
            <a:r>
              <a:rPr lang="en-CA" dirty="0">
                <a:solidFill>
                  <a:srgbClr val="000000"/>
                </a:solidFill>
              </a:rPr>
              <a:t> </a:t>
            </a:r>
            <a:endParaRPr lang="en-US" dirty="0"/>
          </a:p>
        </p:txBody>
      </p:sp>
      <p:sp>
        <p:nvSpPr>
          <p:cNvPr id="9" name="Rectangle 8">
            <a:extLst>
              <a:ext uri="{FF2B5EF4-FFF2-40B4-BE49-F238E27FC236}">
                <a16:creationId xmlns:a16="http://schemas.microsoft.com/office/drawing/2014/main" id="{2415C792-2BB7-0640-ADBA-531E66C761D1}"/>
              </a:ext>
            </a:extLst>
          </p:cNvPr>
          <p:cNvSpPr/>
          <p:nvPr/>
        </p:nvSpPr>
        <p:spPr>
          <a:xfrm>
            <a:off x="5977217" y="3244334"/>
            <a:ext cx="237566" cy="369332"/>
          </a:xfrm>
          <a:prstGeom prst="rect">
            <a:avLst/>
          </a:prstGeom>
        </p:spPr>
        <p:txBody>
          <a:bodyPr wrap="none">
            <a:spAutoFit/>
          </a:bodyPr>
          <a:lstStyle/>
          <a:p>
            <a:r>
              <a:rPr lang="en-CA" dirty="0">
                <a:solidFill>
                  <a:srgbClr val="000000"/>
                </a:solidFill>
              </a:rPr>
              <a:t> </a:t>
            </a:r>
            <a:endParaRPr lang="en-US" dirty="0"/>
          </a:p>
        </p:txBody>
      </p:sp>
      <p:sp>
        <p:nvSpPr>
          <p:cNvPr id="10" name="Rectangle 9">
            <a:extLst>
              <a:ext uri="{FF2B5EF4-FFF2-40B4-BE49-F238E27FC236}">
                <a16:creationId xmlns:a16="http://schemas.microsoft.com/office/drawing/2014/main" id="{E9019FA2-4515-8340-A185-4AFB6BB478B0}"/>
              </a:ext>
            </a:extLst>
          </p:cNvPr>
          <p:cNvSpPr/>
          <p:nvPr/>
        </p:nvSpPr>
        <p:spPr>
          <a:xfrm>
            <a:off x="5977217" y="3244334"/>
            <a:ext cx="237566" cy="369332"/>
          </a:xfrm>
          <a:prstGeom prst="rect">
            <a:avLst/>
          </a:prstGeom>
        </p:spPr>
        <p:txBody>
          <a:bodyPr wrap="none">
            <a:spAutoFit/>
          </a:bodyPr>
          <a:lstStyle/>
          <a:p>
            <a:r>
              <a:rPr lang="en-CA" dirty="0">
                <a:solidFill>
                  <a:srgbClr val="000000"/>
                </a:solidFill>
              </a:rPr>
              <a:t> </a:t>
            </a:r>
            <a:endParaRPr lang="en-US" dirty="0"/>
          </a:p>
        </p:txBody>
      </p:sp>
    </p:spTree>
    <p:extLst>
      <p:ext uri="{BB962C8B-B14F-4D97-AF65-F5344CB8AC3E}">
        <p14:creationId xmlns:p14="http://schemas.microsoft.com/office/powerpoint/2010/main" val="398415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910" y="4016099"/>
            <a:ext cx="3715891" cy="2563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0723" name="Rectangle 3"/>
          <p:cNvSpPr>
            <a:spLocks noGrp="1" noChangeArrowheads="1"/>
          </p:cNvSpPr>
          <p:nvPr>
            <p:ph type="title"/>
          </p:nvPr>
        </p:nvSpPr>
        <p:spPr>
          <a:xfrm>
            <a:off x="1981201" y="146524"/>
            <a:ext cx="8229600" cy="883910"/>
          </a:xfrm>
        </p:spPr>
        <p:txBody>
          <a:bodyPr>
            <a:normAutofit fontScale="90000"/>
          </a:bodyPr>
          <a:lstStyle/>
          <a:p>
            <a:pPr eaLnBrk="1" hangingPunct="1">
              <a:defRPr/>
            </a:pPr>
            <a:r>
              <a:rPr lang="en-US" sz="3200" b="1" dirty="0"/>
              <a:t>Evolution of Psychological Interventions</a:t>
            </a:r>
            <a:br>
              <a:rPr lang="en-US" sz="3200" b="1" dirty="0"/>
            </a:br>
            <a:r>
              <a:rPr lang="zh-TW" altLang="en-US" sz="3200" b="1" dirty="0"/>
              <a:t>关于心理治疗干预的进化史</a:t>
            </a:r>
            <a:endParaRPr lang="en-US" sz="3200" b="1" dirty="0"/>
          </a:p>
        </p:txBody>
      </p:sp>
      <p:sp>
        <p:nvSpPr>
          <p:cNvPr id="30724" name="Rectangle 4"/>
          <p:cNvSpPr>
            <a:spLocks noGrp="1" noChangeArrowheads="1"/>
          </p:cNvSpPr>
          <p:nvPr>
            <p:ph idx="1"/>
          </p:nvPr>
        </p:nvSpPr>
        <p:spPr>
          <a:xfrm>
            <a:off x="255494" y="1366117"/>
            <a:ext cx="6239416" cy="5126759"/>
          </a:xfrm>
        </p:spPr>
        <p:txBody>
          <a:bodyPr>
            <a:normAutofit fontScale="92500" lnSpcReduction="10000"/>
          </a:bodyPr>
          <a:lstStyle/>
          <a:p>
            <a:pPr marL="497812" indent="-457630">
              <a:defRPr/>
            </a:pPr>
            <a:r>
              <a:rPr lang="ja-JP" altLang="en-US" sz="2400" dirty="0">
                <a:solidFill>
                  <a:schemeClr val="accent5">
                    <a:lumMod val="50000"/>
                  </a:schemeClr>
                </a:solidFill>
              </a:rPr>
              <a:t>“</a:t>
            </a:r>
            <a:r>
              <a:rPr lang="en-US" sz="2400" dirty="0">
                <a:solidFill>
                  <a:schemeClr val="accent5">
                    <a:lumMod val="50000"/>
                  </a:schemeClr>
                </a:solidFill>
              </a:rPr>
              <a:t>1st Wave</a:t>
            </a:r>
            <a:r>
              <a:rPr lang="ja-JP" altLang="en-US" sz="2400">
                <a:solidFill>
                  <a:schemeClr val="accent5">
                    <a:lumMod val="50000"/>
                  </a:schemeClr>
                </a:solidFill>
              </a:rPr>
              <a:t>”</a:t>
            </a:r>
            <a:r>
              <a:rPr lang="zh-CN" altLang="en-US" sz="2400" dirty="0">
                <a:solidFill>
                  <a:schemeClr val="accent5">
                    <a:lumMod val="50000"/>
                  </a:schemeClr>
                </a:solidFill>
              </a:rPr>
              <a:t> 第一波</a:t>
            </a:r>
            <a:endParaRPr lang="en-US" sz="2400" dirty="0">
              <a:solidFill>
                <a:schemeClr val="accent5">
                  <a:lumMod val="50000"/>
                </a:schemeClr>
              </a:solidFill>
            </a:endParaRPr>
          </a:p>
          <a:p>
            <a:pPr marL="223234" lvl="1" indent="0">
              <a:buNone/>
              <a:defRPr/>
            </a:pPr>
            <a:r>
              <a:rPr lang="en-US" sz="2400" dirty="0">
                <a:solidFill>
                  <a:schemeClr val="accent5">
                    <a:lumMod val="50000"/>
                  </a:schemeClr>
                </a:solidFill>
              </a:rPr>
              <a:t>	Behavioral Therapy</a:t>
            </a:r>
            <a:r>
              <a:rPr lang="zh-CN" altLang="en-US" sz="2400" dirty="0">
                <a:solidFill>
                  <a:schemeClr val="accent5">
                    <a:lumMod val="50000"/>
                  </a:schemeClr>
                </a:solidFill>
              </a:rPr>
              <a:t> </a:t>
            </a:r>
            <a:endParaRPr lang="en-US" altLang="zh-CN" sz="2400" dirty="0">
              <a:solidFill>
                <a:schemeClr val="accent5">
                  <a:lumMod val="50000"/>
                </a:schemeClr>
              </a:solidFill>
            </a:endParaRPr>
          </a:p>
          <a:p>
            <a:pPr marL="223234" lvl="1" indent="0">
              <a:buNone/>
              <a:defRPr/>
            </a:pPr>
            <a:r>
              <a:rPr lang="en-US" altLang="zh-CN" sz="2400" dirty="0">
                <a:solidFill>
                  <a:schemeClr val="accent5">
                    <a:lumMod val="50000"/>
                  </a:schemeClr>
                </a:solidFill>
              </a:rPr>
              <a:t>	</a:t>
            </a:r>
            <a:r>
              <a:rPr lang="zh-CN" altLang="en-US" sz="2400" dirty="0">
                <a:solidFill>
                  <a:schemeClr val="accent5">
                    <a:lumMod val="50000"/>
                  </a:schemeClr>
                </a:solidFill>
              </a:rPr>
              <a:t>行为治疗</a:t>
            </a:r>
            <a:endParaRPr lang="en-US" sz="2400" dirty="0">
              <a:solidFill>
                <a:schemeClr val="accent5">
                  <a:lumMod val="50000"/>
                </a:schemeClr>
              </a:solidFill>
            </a:endParaRPr>
          </a:p>
          <a:p>
            <a:pPr marL="497812" indent="-457630">
              <a:defRPr/>
            </a:pPr>
            <a:r>
              <a:rPr lang="ja-JP" altLang="en-US" sz="2400" dirty="0">
                <a:solidFill>
                  <a:schemeClr val="accent4"/>
                </a:solidFill>
              </a:rPr>
              <a:t>“</a:t>
            </a:r>
            <a:r>
              <a:rPr lang="en-US" sz="2400" dirty="0">
                <a:solidFill>
                  <a:schemeClr val="accent4"/>
                </a:solidFill>
              </a:rPr>
              <a:t>2nd Wave</a:t>
            </a:r>
            <a:r>
              <a:rPr lang="ja-JP" altLang="en-US" sz="2400">
                <a:solidFill>
                  <a:schemeClr val="accent4"/>
                </a:solidFill>
              </a:rPr>
              <a:t>”</a:t>
            </a:r>
            <a:r>
              <a:rPr lang="zh-CN" altLang="en-US" sz="2400" dirty="0">
                <a:solidFill>
                  <a:schemeClr val="accent4"/>
                </a:solidFill>
              </a:rPr>
              <a:t> 第二波</a:t>
            </a:r>
            <a:endParaRPr lang="en-US" sz="2400" dirty="0">
              <a:solidFill>
                <a:schemeClr val="accent4"/>
              </a:solidFill>
            </a:endParaRPr>
          </a:p>
          <a:p>
            <a:pPr marL="223234" lvl="1" indent="0">
              <a:buNone/>
              <a:defRPr/>
            </a:pPr>
            <a:r>
              <a:rPr lang="en-US" sz="2400" dirty="0">
                <a:solidFill>
                  <a:schemeClr val="accent4"/>
                </a:solidFill>
              </a:rPr>
              <a:t>	Cognitive Behavioral Therapy</a:t>
            </a:r>
            <a:r>
              <a:rPr lang="zh-CN" altLang="en-US" sz="2400" dirty="0">
                <a:solidFill>
                  <a:schemeClr val="accent4"/>
                </a:solidFill>
              </a:rPr>
              <a:t> </a:t>
            </a:r>
            <a:endParaRPr lang="en-US" altLang="zh-CN" sz="2400" dirty="0">
              <a:solidFill>
                <a:schemeClr val="accent4"/>
              </a:solidFill>
            </a:endParaRPr>
          </a:p>
          <a:p>
            <a:pPr marL="223234" lvl="1" indent="0">
              <a:buNone/>
              <a:defRPr/>
            </a:pPr>
            <a:r>
              <a:rPr lang="en-US" altLang="zh-CN" sz="2400" dirty="0">
                <a:solidFill>
                  <a:schemeClr val="accent4"/>
                </a:solidFill>
              </a:rPr>
              <a:t>	</a:t>
            </a:r>
            <a:r>
              <a:rPr lang="zh-CN" altLang="en-US" sz="2400" dirty="0">
                <a:solidFill>
                  <a:schemeClr val="accent4"/>
                </a:solidFill>
              </a:rPr>
              <a:t>认知行为治疗</a:t>
            </a:r>
            <a:endParaRPr lang="en-US" sz="2400" dirty="0">
              <a:solidFill>
                <a:schemeClr val="accent4"/>
              </a:solidFill>
            </a:endParaRPr>
          </a:p>
          <a:p>
            <a:pPr marL="497812" indent="-457630">
              <a:defRPr/>
            </a:pPr>
            <a:r>
              <a:rPr lang="ja-JP" altLang="en-US" sz="2400" dirty="0">
                <a:solidFill>
                  <a:schemeClr val="accent2"/>
                </a:solidFill>
              </a:rPr>
              <a:t>“</a:t>
            </a:r>
            <a:r>
              <a:rPr lang="en-US" sz="2400" dirty="0">
                <a:solidFill>
                  <a:schemeClr val="accent2"/>
                </a:solidFill>
              </a:rPr>
              <a:t>3rd Wave</a:t>
            </a:r>
            <a:r>
              <a:rPr lang="ja-JP" altLang="en-US" sz="2400">
                <a:solidFill>
                  <a:schemeClr val="accent2"/>
                </a:solidFill>
              </a:rPr>
              <a:t>”</a:t>
            </a:r>
            <a:r>
              <a:rPr lang="zh-CN" altLang="en-US" sz="2400" dirty="0">
                <a:solidFill>
                  <a:schemeClr val="accent2"/>
                </a:solidFill>
              </a:rPr>
              <a:t> 第三波</a:t>
            </a:r>
            <a:endParaRPr lang="en-US" sz="2400" dirty="0">
              <a:solidFill>
                <a:schemeClr val="accent2"/>
              </a:solidFill>
            </a:endParaRPr>
          </a:p>
          <a:p>
            <a:pPr marL="508974" lvl="1">
              <a:buBlip>
                <a:blip r:embed="rId4"/>
              </a:buBlip>
              <a:defRPr/>
            </a:pPr>
            <a:r>
              <a:rPr lang="en-US" sz="2400" dirty="0">
                <a:solidFill>
                  <a:schemeClr val="accent2"/>
                </a:solidFill>
              </a:rPr>
              <a:t>Acceptance and Commitment Therapy</a:t>
            </a:r>
            <a:r>
              <a:rPr lang="zh-CN" altLang="en-US" sz="2400" dirty="0">
                <a:solidFill>
                  <a:schemeClr val="accent2"/>
                </a:solidFill>
              </a:rPr>
              <a:t> </a:t>
            </a:r>
            <a:endParaRPr lang="en-US" altLang="zh-CN" sz="2400" dirty="0">
              <a:solidFill>
                <a:schemeClr val="accent2"/>
              </a:solidFill>
            </a:endParaRPr>
          </a:p>
          <a:p>
            <a:pPr marL="223224" lvl="1" indent="0">
              <a:buNone/>
              <a:defRPr/>
            </a:pPr>
            <a:r>
              <a:rPr lang="en-US" sz="2400" dirty="0">
                <a:solidFill>
                  <a:schemeClr val="accent2"/>
                </a:solidFill>
              </a:rPr>
              <a:t>	</a:t>
            </a:r>
            <a:r>
              <a:rPr lang="en-US" sz="2400" dirty="0" err="1">
                <a:solidFill>
                  <a:schemeClr val="accent2"/>
                </a:solidFill>
              </a:rPr>
              <a:t>接纳与承诺疗法</a:t>
            </a:r>
            <a:endParaRPr lang="en-US" sz="2400" dirty="0">
              <a:solidFill>
                <a:schemeClr val="accent2"/>
              </a:solidFill>
            </a:endParaRPr>
          </a:p>
          <a:p>
            <a:pPr marL="508974" lvl="1">
              <a:buBlip>
                <a:blip r:embed="rId4"/>
              </a:buBlip>
              <a:defRPr/>
            </a:pPr>
            <a:r>
              <a:rPr lang="en-US" sz="2400" dirty="0">
                <a:solidFill>
                  <a:schemeClr val="accent2"/>
                </a:solidFill>
              </a:rPr>
              <a:t>Dialectical Behavioral Therapy</a:t>
            </a:r>
          </a:p>
          <a:p>
            <a:pPr marL="223224" lvl="1" indent="0">
              <a:buNone/>
              <a:defRPr/>
            </a:pPr>
            <a:r>
              <a:rPr lang="en-US" sz="2400" dirty="0">
                <a:solidFill>
                  <a:schemeClr val="accent2"/>
                </a:solidFill>
              </a:rPr>
              <a:t>	辩证行为疗法</a:t>
            </a:r>
          </a:p>
          <a:p>
            <a:pPr marL="508974" lvl="1">
              <a:buBlip>
                <a:blip r:embed="rId4"/>
              </a:buBlip>
              <a:defRPr/>
            </a:pPr>
            <a:r>
              <a:rPr lang="en-US" sz="2400" dirty="0">
                <a:solidFill>
                  <a:schemeClr val="accent2"/>
                </a:solidFill>
              </a:rPr>
              <a:t>Mindfulness-Based Cognitive Therapy</a:t>
            </a:r>
          </a:p>
          <a:p>
            <a:pPr marL="223224" lvl="1" indent="0">
              <a:buNone/>
              <a:defRPr/>
            </a:pPr>
            <a:r>
              <a:rPr lang="en-US" sz="2400" dirty="0">
                <a:solidFill>
                  <a:schemeClr val="accent2"/>
                </a:solidFill>
              </a:rPr>
              <a:t>	 基于正念的认知疗法</a:t>
            </a:r>
          </a:p>
        </p:txBody>
      </p:sp>
      <p:sp>
        <p:nvSpPr>
          <p:cNvPr id="2" name="Slide Number Placeholder 1">
            <a:extLst>
              <a:ext uri="{FF2B5EF4-FFF2-40B4-BE49-F238E27FC236}">
                <a16:creationId xmlns:a16="http://schemas.microsoft.com/office/drawing/2014/main" id="{FC8D167A-EE7D-2D40-AA67-2E5EA6DA3490}"/>
              </a:ext>
            </a:extLst>
          </p:cNvPr>
          <p:cNvSpPr>
            <a:spLocks noGrp="1"/>
          </p:cNvSpPr>
          <p:nvPr>
            <p:ph type="sldNum" sz="quarter" idx="12"/>
          </p:nvPr>
        </p:nvSpPr>
        <p:spPr/>
        <p:txBody>
          <a:bodyPr/>
          <a:lstStyle/>
          <a:p>
            <a:fld id="{6C146A09-3358-B949-B58D-BC9E15022EBF}" type="slidenum">
              <a:rPr lang="en-US" smtClean="0"/>
              <a:t>5</a:t>
            </a:fld>
            <a:endParaRPr lang="en-US"/>
          </a:p>
        </p:txBody>
      </p:sp>
      <p:sp>
        <p:nvSpPr>
          <p:cNvPr id="3" name="Footer Placeholder 2">
            <a:extLst>
              <a:ext uri="{FF2B5EF4-FFF2-40B4-BE49-F238E27FC236}">
                <a16:creationId xmlns:a16="http://schemas.microsoft.com/office/drawing/2014/main" id="{F503FB20-E937-214E-B0FB-1A71A063A507}"/>
              </a:ext>
            </a:extLst>
          </p:cNvPr>
          <p:cNvSpPr>
            <a:spLocks noGrp="1"/>
          </p:cNvSpPr>
          <p:nvPr>
            <p:ph type="ftr" sz="quarter" idx="11"/>
          </p:nvPr>
        </p:nvSpPr>
        <p:spPr>
          <a:xfrm>
            <a:off x="4114801" y="6492876"/>
            <a:ext cx="2895600" cy="365125"/>
          </a:xfrm>
        </p:spPr>
        <p:txBody>
          <a:bodyPr/>
          <a:lstStyle/>
          <a:p>
            <a:r>
              <a:rPr lang="en-US" dirty="0"/>
              <a:t>Fung, Wong &amp; Li (2018/2020)</a:t>
            </a:r>
          </a:p>
        </p:txBody>
      </p:sp>
    </p:spTree>
    <p:extLst>
      <p:ext uri="{BB962C8B-B14F-4D97-AF65-F5344CB8AC3E}">
        <p14:creationId xmlns:p14="http://schemas.microsoft.com/office/powerpoint/2010/main" val="189006684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wipe(left)">
                                      <p:cBhvr>
                                        <p:cTn id="7" dur="500"/>
                                        <p:tgtEl>
                                          <p:spTgt spid="3072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0724">
                                            <p:txEl>
                                              <p:pRg st="1" end="1"/>
                                            </p:txEl>
                                          </p:spTgt>
                                        </p:tgtEl>
                                        <p:attrNameLst>
                                          <p:attrName>style.visibility</p:attrName>
                                        </p:attrNameLst>
                                      </p:cBhvr>
                                      <p:to>
                                        <p:strVal val="visible"/>
                                      </p:to>
                                    </p:set>
                                    <p:animEffect transition="in" filter="wipe(left)">
                                      <p:cBhvr>
                                        <p:cTn id="10" dur="500"/>
                                        <p:tgtEl>
                                          <p:spTgt spid="3072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0724">
                                            <p:txEl>
                                              <p:pRg st="2" end="2"/>
                                            </p:txEl>
                                          </p:spTgt>
                                        </p:tgtEl>
                                        <p:attrNameLst>
                                          <p:attrName>style.visibility</p:attrName>
                                        </p:attrNameLst>
                                      </p:cBhvr>
                                      <p:to>
                                        <p:strVal val="visible"/>
                                      </p:to>
                                    </p:set>
                                    <p:animEffect transition="in" filter="wipe(left)">
                                      <p:cBhvr>
                                        <p:cTn id="13" dur="500"/>
                                        <p:tgtEl>
                                          <p:spTgt spid="3072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724">
                                            <p:txEl>
                                              <p:pRg st="3" end="3"/>
                                            </p:txEl>
                                          </p:spTgt>
                                        </p:tgtEl>
                                        <p:attrNameLst>
                                          <p:attrName>style.visibility</p:attrName>
                                        </p:attrNameLst>
                                      </p:cBhvr>
                                      <p:to>
                                        <p:strVal val="visible"/>
                                      </p:to>
                                    </p:set>
                                    <p:animEffect transition="in" filter="wipe(left)">
                                      <p:cBhvr>
                                        <p:cTn id="18" dur="500"/>
                                        <p:tgtEl>
                                          <p:spTgt spid="30724">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0724">
                                            <p:txEl>
                                              <p:pRg st="4" end="4"/>
                                            </p:txEl>
                                          </p:spTgt>
                                        </p:tgtEl>
                                        <p:attrNameLst>
                                          <p:attrName>style.visibility</p:attrName>
                                        </p:attrNameLst>
                                      </p:cBhvr>
                                      <p:to>
                                        <p:strVal val="visible"/>
                                      </p:to>
                                    </p:set>
                                    <p:animEffect transition="in" filter="wipe(left)">
                                      <p:cBhvr>
                                        <p:cTn id="21" dur="500"/>
                                        <p:tgtEl>
                                          <p:spTgt spid="30724">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0724">
                                            <p:txEl>
                                              <p:pRg st="5" end="5"/>
                                            </p:txEl>
                                          </p:spTgt>
                                        </p:tgtEl>
                                        <p:attrNameLst>
                                          <p:attrName>style.visibility</p:attrName>
                                        </p:attrNameLst>
                                      </p:cBhvr>
                                      <p:to>
                                        <p:strVal val="visible"/>
                                      </p:to>
                                    </p:set>
                                    <p:animEffect transition="in" filter="wipe(left)">
                                      <p:cBhvr>
                                        <p:cTn id="24" dur="500"/>
                                        <p:tgtEl>
                                          <p:spTgt spid="3072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4">
                                            <p:txEl>
                                              <p:pRg st="6" end="6"/>
                                            </p:txEl>
                                          </p:spTgt>
                                        </p:tgtEl>
                                        <p:attrNameLst>
                                          <p:attrName>style.visibility</p:attrName>
                                        </p:attrNameLst>
                                      </p:cBhvr>
                                      <p:to>
                                        <p:strVal val="visible"/>
                                      </p:to>
                                    </p:set>
                                    <p:animEffect transition="in" filter="wipe(left)">
                                      <p:cBhvr>
                                        <p:cTn id="29" dur="500"/>
                                        <p:tgtEl>
                                          <p:spTgt spid="30724">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24">
                                            <p:txEl>
                                              <p:pRg st="7" end="7"/>
                                            </p:txEl>
                                          </p:spTgt>
                                        </p:tgtEl>
                                        <p:attrNameLst>
                                          <p:attrName>style.visibility</p:attrName>
                                        </p:attrNameLst>
                                      </p:cBhvr>
                                      <p:to>
                                        <p:strVal val="visible"/>
                                      </p:to>
                                    </p:set>
                                    <p:animEffect transition="in" filter="wipe(left)">
                                      <p:cBhvr>
                                        <p:cTn id="32" dur="500"/>
                                        <p:tgtEl>
                                          <p:spTgt spid="30724">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0724">
                                            <p:txEl>
                                              <p:pRg st="8" end="8"/>
                                            </p:txEl>
                                          </p:spTgt>
                                        </p:tgtEl>
                                        <p:attrNameLst>
                                          <p:attrName>style.visibility</p:attrName>
                                        </p:attrNameLst>
                                      </p:cBhvr>
                                      <p:to>
                                        <p:strVal val="visible"/>
                                      </p:to>
                                    </p:set>
                                    <p:animEffect transition="in" filter="wipe(left)">
                                      <p:cBhvr>
                                        <p:cTn id="35" dur="500"/>
                                        <p:tgtEl>
                                          <p:spTgt spid="30724">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0724">
                                            <p:txEl>
                                              <p:pRg st="9" end="9"/>
                                            </p:txEl>
                                          </p:spTgt>
                                        </p:tgtEl>
                                        <p:attrNameLst>
                                          <p:attrName>style.visibility</p:attrName>
                                        </p:attrNameLst>
                                      </p:cBhvr>
                                      <p:to>
                                        <p:strVal val="visible"/>
                                      </p:to>
                                    </p:set>
                                    <p:animEffect transition="in" filter="wipe(left)">
                                      <p:cBhvr>
                                        <p:cTn id="38" dur="500"/>
                                        <p:tgtEl>
                                          <p:spTgt spid="30724">
                                            <p:txEl>
                                              <p:pRg st="9" end="9"/>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30724">
                                            <p:txEl>
                                              <p:pRg st="10" end="10"/>
                                            </p:txEl>
                                          </p:spTgt>
                                        </p:tgtEl>
                                        <p:attrNameLst>
                                          <p:attrName>style.visibility</p:attrName>
                                        </p:attrNameLst>
                                      </p:cBhvr>
                                      <p:to>
                                        <p:strVal val="visible"/>
                                      </p:to>
                                    </p:set>
                                    <p:animEffect transition="in" filter="wipe(left)">
                                      <p:cBhvr>
                                        <p:cTn id="41" dur="500"/>
                                        <p:tgtEl>
                                          <p:spTgt spid="30724">
                                            <p:txEl>
                                              <p:pRg st="10" end="1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30724">
                                            <p:txEl>
                                              <p:pRg st="11" end="11"/>
                                            </p:txEl>
                                          </p:spTgt>
                                        </p:tgtEl>
                                        <p:attrNameLst>
                                          <p:attrName>style.visibility</p:attrName>
                                        </p:attrNameLst>
                                      </p:cBhvr>
                                      <p:to>
                                        <p:strVal val="visible"/>
                                      </p:to>
                                    </p:set>
                                    <p:animEffect transition="in" filter="wipe(left)">
                                      <p:cBhvr>
                                        <p:cTn id="44" dur="500"/>
                                        <p:tgtEl>
                                          <p:spTgt spid="30724">
                                            <p:txEl>
                                              <p:pRg st="11" end="1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30724">
                                            <p:txEl>
                                              <p:pRg st="12" end="12"/>
                                            </p:txEl>
                                          </p:spTgt>
                                        </p:tgtEl>
                                        <p:attrNameLst>
                                          <p:attrName>style.visibility</p:attrName>
                                        </p:attrNameLst>
                                      </p:cBhvr>
                                      <p:to>
                                        <p:strVal val="visible"/>
                                      </p:to>
                                    </p:set>
                                    <p:animEffect transition="in" filter="wipe(left)">
                                      <p:cBhvr>
                                        <p:cTn id="47" dur="500"/>
                                        <p:tgtEl>
                                          <p:spTgt spid="30724">
                                            <p:txEl>
                                              <p:pRg st="12" end="12"/>
                                            </p:txEl>
                                          </p:spTgt>
                                        </p:tgtEl>
                                      </p:cBhvr>
                                    </p:animEffect>
                                  </p:childTnLst>
                                </p:cTn>
                              </p:par>
                            </p:childTnLst>
                          </p:cTn>
                        </p:par>
                        <p:par>
                          <p:cTn id="48" fill="hold">
                            <p:stCondLst>
                              <p:cond delay="500"/>
                            </p:stCondLst>
                            <p:childTnLst>
                              <p:par>
                                <p:cTn id="49" presetID="22" presetClass="exit" presetSubtype="8" fill="hold" nodeType="afterEffect">
                                  <p:stCondLst>
                                    <p:cond delay="0"/>
                                  </p:stCondLst>
                                  <p:childTnLst>
                                    <p:animEffect transition="out" filter="wipe(left)">
                                      <p:cBhvr>
                                        <p:cTn id="50" dur="500"/>
                                        <p:tgtEl>
                                          <p:spTgt spid="30721"/>
                                        </p:tgtEl>
                                      </p:cBhvr>
                                    </p:animEffect>
                                    <p:set>
                                      <p:cBhvr>
                                        <p:cTn id="51" dur="1" fill="hold">
                                          <p:stCondLst>
                                            <p:cond delay="499"/>
                                          </p:stCondLst>
                                        </p:cTn>
                                        <p:tgtEl>
                                          <p:spTgt spid="307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8"/>
          <p:cNvSpPr>
            <a:spLocks noGrp="1"/>
          </p:cNvSpPr>
          <p:nvPr>
            <p:ph type="title"/>
          </p:nvPr>
        </p:nvSpPr>
        <p:spPr>
          <a:xfrm>
            <a:off x="1981200" y="1015623"/>
            <a:ext cx="8229600" cy="820639"/>
          </a:xfrm>
          <a:prstGeom prst="rect">
            <a:avLst/>
          </a:prstGeom>
        </p:spPr>
        <p:txBody>
          <a:bodyPr>
            <a:normAutofit fontScale="90000"/>
          </a:bodyPr>
          <a:lstStyle/>
          <a:p>
            <a:pPr lvl="0">
              <a:defRPr sz="1800">
                <a:solidFill>
                  <a:srgbClr val="000000"/>
                </a:solidFill>
                <a:effectLst/>
              </a:defRPr>
            </a:pPr>
            <a:r>
              <a:rPr lang="en-US" sz="3200" b="1" dirty="0"/>
              <a:t>Foundations of ACT</a:t>
            </a:r>
            <a:br>
              <a:rPr lang="en-US" sz="3200" b="1" dirty="0"/>
            </a:br>
            <a:r>
              <a:rPr lang="en-US" sz="3200" b="1" dirty="0"/>
              <a:t>ACT</a:t>
            </a:r>
            <a:r>
              <a:rPr lang="zh-TW" altLang="en-US" sz="3200" b="1" dirty="0"/>
              <a:t>的基础</a:t>
            </a:r>
            <a:endParaRPr sz="3200" b="1" dirty="0"/>
          </a:p>
        </p:txBody>
      </p:sp>
      <p:sp>
        <p:nvSpPr>
          <p:cNvPr id="111" name="Shape 111"/>
          <p:cNvSpPr>
            <a:spLocks noGrp="1"/>
          </p:cNvSpPr>
          <p:nvPr>
            <p:ph type="sldNum" sz="quarter" idx="12"/>
          </p:nvPr>
        </p:nvSpPr>
        <p:spPr>
          <a:xfrm>
            <a:off x="8150377" y="6065506"/>
            <a:ext cx="2133600" cy="365125"/>
          </a:xfrm>
          <a:prstGeom prst="rect">
            <a:avLst/>
          </a:prstGeom>
          <a:extLst>
            <a:ext uri="{C572A759-6A51-4108-AA02-DFA0A04FC94B}">
              <ma14:wrappingTextBoxFlag xmlns:ma14="http://schemas.microsoft.com/office/mac/drawingml/2011/main" xmlns="" val="1"/>
            </a:ext>
          </a:extLst>
        </p:spPr>
        <p:txBody>
          <a:bodyPr/>
          <a:lstStyle>
            <a:lvl1pPr defTabSz="410751">
              <a:defRPr>
                <a:solidFill>
                  <a:srgbClr val="5E5E5E"/>
                </a:solidFill>
                <a:uFillTx/>
                <a:latin typeface="Hoefler Text"/>
                <a:ea typeface="Hoefler Text"/>
                <a:cs typeface="Hoefler Text"/>
                <a:sym typeface="Hoefler Text"/>
              </a:defRPr>
            </a:lvl1pPr>
          </a:lstStyle>
          <a:p>
            <a:pPr lvl="0">
              <a:defRPr>
                <a:solidFill>
                  <a:srgbClr val="000000"/>
                </a:solidFill>
              </a:defRPr>
            </a:pPr>
            <a:fld id="{86CB4B4D-7CA3-9044-876B-883B54F8677D}" type="slidenum">
              <a:rPr>
                <a:solidFill>
                  <a:srgbClr val="5E5E5E"/>
                </a:solidFill>
              </a:rPr>
              <a:t>6</a:t>
            </a:fld>
            <a:endParaRPr dirty="0">
              <a:solidFill>
                <a:srgbClr val="5E5E5E"/>
              </a:solidFill>
            </a:endParaRPr>
          </a:p>
        </p:txBody>
      </p:sp>
      <p:sp>
        <p:nvSpPr>
          <p:cNvPr id="9" name="Shape 129"/>
          <p:cNvSpPr/>
          <p:nvPr/>
        </p:nvSpPr>
        <p:spPr>
          <a:xfrm>
            <a:off x="5303912" y="2513801"/>
            <a:ext cx="1572214" cy="820639"/>
          </a:xfrm>
          <a:prstGeom prst="rect">
            <a:avLst/>
          </a:prstGeom>
          <a:solidFill>
            <a:schemeClr val="bg1"/>
          </a:solidFill>
          <a:ln/>
          <a:extLst>
            <a:ext uri="{C572A759-6A51-4108-AA02-DFA0A04FC94B}">
              <ma14:wrappingTextBox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lIns="45718" tIns="45718" rIns="45718" bIns="45718" anchor="ctr"/>
          <a:lstStyle>
            <a:lvl1pPr algn="ctr">
              <a:defRPr sz="3400">
                <a:solidFill>
                  <a:srgbClr val="008F00"/>
                </a:solidFill>
                <a:uFill>
                  <a:solidFill>
                    <a:srgbClr val="FFFFFF"/>
                  </a:solidFill>
                </a:uFill>
                <a:latin typeface="Trebuchet MS"/>
                <a:ea typeface="Trebuchet MS"/>
                <a:cs typeface="Trebuchet MS"/>
                <a:sym typeface="Trebuchet MS"/>
              </a:defRPr>
            </a:lvl1pPr>
          </a:lstStyle>
          <a:p>
            <a:pPr lvl="0">
              <a:defRPr sz="1800">
                <a:solidFill>
                  <a:srgbClr val="000000"/>
                </a:solidFill>
                <a:uFillTx/>
              </a:defRPr>
            </a:pPr>
            <a:r>
              <a:rPr sz="2400" b="1" dirty="0">
                <a:solidFill>
                  <a:srgbClr val="0070C0"/>
                </a:solidFill>
              </a:rPr>
              <a:t>ACT</a:t>
            </a:r>
          </a:p>
        </p:txBody>
      </p:sp>
      <p:sp>
        <p:nvSpPr>
          <p:cNvPr id="8" name="Shape 128"/>
          <p:cNvSpPr/>
          <p:nvPr/>
        </p:nvSpPr>
        <p:spPr>
          <a:xfrm>
            <a:off x="3503712" y="3305889"/>
            <a:ext cx="5400600" cy="1297385"/>
          </a:xfrm>
          <a:prstGeom prst="rect">
            <a:avLst/>
          </a:prstGeom>
          <a:solidFill>
            <a:schemeClr val="bg1"/>
          </a:solidFill>
          <a:ln/>
          <a:extLst>
            <a:ext uri="{C572A759-6A51-4108-AA02-DFA0A04FC94B}">
              <ma14:wrappingTextBoxFlag xmlns:ma14="http://schemas.microsoft.com/office/mac/drawingml/2011/main" xmlns="" val="1"/>
            </a:ext>
          </a:extLst>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lvl="0" algn="ctr">
              <a:defRPr sz="1800"/>
            </a:pPr>
            <a:r>
              <a:rPr sz="2800" dirty="0">
                <a:solidFill>
                  <a:srgbClr val="002060"/>
                </a:solidFill>
                <a:uFill>
                  <a:solidFill>
                    <a:srgbClr val="FFFFFF"/>
                  </a:solidFill>
                </a:uFill>
                <a:ea typeface="Trebuchet MS"/>
                <a:cs typeface="Trebuchet MS"/>
                <a:sym typeface="Trebuchet MS"/>
              </a:rPr>
              <a:t>Theory: Relation</a:t>
            </a:r>
            <a:r>
              <a:rPr lang="en-US" sz="2800" dirty="0">
                <a:solidFill>
                  <a:srgbClr val="002060"/>
                </a:solidFill>
                <a:uFill>
                  <a:solidFill>
                    <a:srgbClr val="FFFFFF"/>
                  </a:solidFill>
                </a:uFill>
                <a:ea typeface="Trebuchet MS"/>
                <a:cs typeface="Trebuchet MS"/>
                <a:sym typeface="Trebuchet MS"/>
              </a:rPr>
              <a:t>al</a:t>
            </a:r>
            <a:r>
              <a:rPr sz="2800" dirty="0">
                <a:solidFill>
                  <a:srgbClr val="002060"/>
                </a:solidFill>
                <a:uFill>
                  <a:solidFill>
                    <a:srgbClr val="FFFFFF"/>
                  </a:solidFill>
                </a:uFill>
                <a:ea typeface="Trebuchet MS"/>
                <a:cs typeface="Trebuchet MS"/>
                <a:sym typeface="Trebuchet MS"/>
              </a:rPr>
              <a:t> Frame Theor</a:t>
            </a:r>
            <a:r>
              <a:rPr lang="en-US" sz="2800" dirty="0">
                <a:solidFill>
                  <a:srgbClr val="002060"/>
                </a:solidFill>
                <a:uFill>
                  <a:solidFill>
                    <a:srgbClr val="FFFFFF"/>
                  </a:solidFill>
                </a:uFill>
                <a:ea typeface="Trebuchet MS"/>
                <a:cs typeface="Trebuchet MS"/>
                <a:sym typeface="Trebuchet MS"/>
              </a:rPr>
              <a:t>y</a:t>
            </a:r>
            <a:endParaRPr lang="en-CA" altLang="zh-CHT" dirty="0">
              <a:solidFill>
                <a:srgbClr val="002060"/>
              </a:solidFill>
              <a:uFill>
                <a:solidFill>
                  <a:srgbClr val="FFFFFF"/>
                </a:solidFill>
              </a:uFill>
              <a:ea typeface="Trebuchet MS"/>
              <a:cs typeface="Trebuchet MS"/>
              <a:sym typeface="Trebuchet MS"/>
            </a:endParaRPr>
          </a:p>
          <a:p>
            <a:pPr lvl="0" algn="ctr">
              <a:defRPr sz="1800"/>
            </a:pPr>
            <a:r>
              <a:rPr lang="zh-TW" altLang="en-US" sz="2800" dirty="0">
                <a:solidFill>
                  <a:srgbClr val="002060"/>
                </a:solidFill>
                <a:uFill>
                  <a:solidFill>
                    <a:srgbClr val="FFFFFF"/>
                  </a:solidFill>
                </a:uFill>
                <a:ea typeface="Trebuchet MS"/>
                <a:cs typeface="Trebuchet MS"/>
                <a:sym typeface="Trebuchet MS"/>
              </a:rPr>
              <a:t>关系框架理论</a:t>
            </a:r>
            <a:endParaRPr lang="en-US" sz="2800" dirty="0">
              <a:solidFill>
                <a:srgbClr val="002060"/>
              </a:solidFill>
              <a:uFill>
                <a:solidFill>
                  <a:srgbClr val="FFFFFF"/>
                </a:solidFill>
              </a:uFill>
              <a:ea typeface="Trebuchet MS"/>
              <a:cs typeface="Trebuchet MS"/>
              <a:sym typeface="Trebuchet MS"/>
            </a:endParaRPr>
          </a:p>
          <a:p>
            <a:pPr algn="ctr">
              <a:defRPr sz="1800"/>
            </a:pPr>
            <a:endParaRPr dirty="0">
              <a:solidFill>
                <a:srgbClr val="002060"/>
              </a:solidFill>
              <a:uFill>
                <a:solidFill>
                  <a:srgbClr val="FFFFFF"/>
                </a:solidFill>
              </a:uFill>
              <a:ea typeface="Trebuchet MS"/>
              <a:cs typeface="Trebuchet MS"/>
              <a:sym typeface="Trebuchet MS"/>
            </a:endParaRPr>
          </a:p>
        </p:txBody>
      </p:sp>
      <p:sp>
        <p:nvSpPr>
          <p:cNvPr id="7" name="Shape 127"/>
          <p:cNvSpPr/>
          <p:nvPr/>
        </p:nvSpPr>
        <p:spPr>
          <a:xfrm>
            <a:off x="2423592" y="4458016"/>
            <a:ext cx="7560840" cy="1437084"/>
          </a:xfrm>
          <a:prstGeom prst="rect">
            <a:avLst/>
          </a:prstGeom>
          <a:solidFill>
            <a:schemeClr val="bg1"/>
          </a:solidFill>
          <a:ln/>
          <a:extLst>
            <a:ext uri="{C572A759-6A51-4108-AA02-DFA0A04FC94B}">
              <ma14:wrappingTextBoxFlag xmlns:ma14="http://schemas.microsoft.com/office/mac/drawingml/2011/main" xmlns="" val="1"/>
            </a:ext>
          </a:extLst>
        </p:spPr>
        <p:style>
          <a:lnRef idx="1">
            <a:schemeClr val="accent2"/>
          </a:lnRef>
          <a:fillRef idx="2">
            <a:schemeClr val="accent2"/>
          </a:fillRef>
          <a:effectRef idx="1">
            <a:schemeClr val="accent2"/>
          </a:effectRef>
          <a:fontRef idx="minor">
            <a:schemeClr val="dk1"/>
          </a:fontRef>
        </p:style>
        <p:txBody>
          <a:bodyPr lIns="45718" tIns="45718" rIns="45718" bIns="45718" anchor="ctr"/>
          <a:lstStyle/>
          <a:p>
            <a:pPr lvl="0" algn="ctr">
              <a:defRPr sz="1800"/>
            </a:pPr>
            <a:r>
              <a:rPr sz="3200" dirty="0">
                <a:solidFill>
                  <a:schemeClr val="tx1"/>
                </a:solidFill>
                <a:uFill>
                  <a:solidFill>
                    <a:srgbClr val="FFFFFF"/>
                  </a:solidFill>
                </a:uFill>
                <a:ea typeface="Trebuchet MS"/>
                <a:cs typeface="Trebuchet MS"/>
                <a:sym typeface="Trebuchet MS"/>
              </a:rPr>
              <a:t>Philosophy: Functional Contextualis</a:t>
            </a:r>
            <a:r>
              <a:rPr lang="en-US" sz="3200" dirty="0">
                <a:solidFill>
                  <a:schemeClr val="tx1"/>
                </a:solidFill>
                <a:uFill>
                  <a:solidFill>
                    <a:srgbClr val="FFFFFF"/>
                  </a:solidFill>
                </a:uFill>
                <a:ea typeface="Trebuchet MS"/>
                <a:cs typeface="Trebuchet MS"/>
                <a:sym typeface="Trebuchet MS"/>
              </a:rPr>
              <a:t>m</a:t>
            </a:r>
          </a:p>
          <a:p>
            <a:pPr lvl="0" algn="ctr">
              <a:defRPr sz="1800"/>
            </a:pPr>
            <a:endParaRPr lang="en-CA" altLang="zh-CHT" dirty="0">
              <a:solidFill>
                <a:schemeClr val="tx1"/>
              </a:solidFill>
              <a:uFill>
                <a:solidFill>
                  <a:srgbClr val="FFFFFF"/>
                </a:solidFill>
              </a:uFill>
              <a:latin typeface="Trebuchet MS"/>
              <a:ea typeface="Trebuchet MS"/>
              <a:cs typeface="Trebuchet MS"/>
              <a:sym typeface="Trebuchet MS"/>
            </a:endParaRPr>
          </a:p>
          <a:p>
            <a:pPr lvl="0" algn="ctr">
              <a:defRPr sz="1800"/>
            </a:pPr>
            <a:r>
              <a:rPr lang="zh-CHT" altLang="en-US" sz="2800" dirty="0">
                <a:solidFill>
                  <a:schemeClr val="tx1"/>
                </a:solidFill>
                <a:uFill>
                  <a:solidFill>
                    <a:srgbClr val="FFFFFF"/>
                  </a:solidFill>
                </a:uFill>
                <a:latin typeface="Trebuchet MS"/>
                <a:ea typeface="Trebuchet MS"/>
                <a:cs typeface="Trebuchet MS"/>
                <a:sym typeface="Trebuchet MS"/>
              </a:rPr>
              <a:t>功能</a:t>
            </a:r>
            <a:r>
              <a:rPr lang="zh-TW" altLang="en-US" sz="2800" dirty="0">
                <a:solidFill>
                  <a:schemeClr val="tx1"/>
                </a:solidFill>
                <a:uFill>
                  <a:solidFill>
                    <a:srgbClr val="FFFFFF"/>
                  </a:solidFill>
                </a:uFill>
                <a:latin typeface="Trebuchet MS"/>
                <a:ea typeface="Trebuchet MS"/>
                <a:cs typeface="Trebuchet MS"/>
                <a:sym typeface="Trebuchet MS"/>
              </a:rPr>
              <a:t>语境论</a:t>
            </a:r>
            <a:endParaRPr lang="en-US" sz="2800" dirty="0">
              <a:solidFill>
                <a:schemeClr val="tx1"/>
              </a:solidFill>
              <a:uFill>
                <a:solidFill>
                  <a:srgbClr val="FFFFFF"/>
                </a:solidFill>
              </a:uFill>
              <a:latin typeface="Trebuchet MS"/>
              <a:ea typeface="Trebuchet MS"/>
              <a:cs typeface="Trebuchet MS"/>
              <a:sym typeface="Trebuchet MS"/>
            </a:endParaRPr>
          </a:p>
        </p:txBody>
      </p:sp>
      <p:sp>
        <p:nvSpPr>
          <p:cNvPr id="2" name="Footer Placeholder 1">
            <a:extLst>
              <a:ext uri="{FF2B5EF4-FFF2-40B4-BE49-F238E27FC236}">
                <a16:creationId xmlns:a16="http://schemas.microsoft.com/office/drawing/2014/main" id="{49347463-11C3-B144-9DD3-78A071465C89}"/>
              </a:ext>
            </a:extLst>
          </p:cNvPr>
          <p:cNvSpPr>
            <a:spLocks noGrp="1"/>
          </p:cNvSpPr>
          <p:nvPr>
            <p:ph type="ftr" sz="quarter" idx="11"/>
          </p:nvPr>
        </p:nvSpPr>
        <p:spPr>
          <a:xfrm>
            <a:off x="4642219" y="6091518"/>
            <a:ext cx="2895600" cy="365125"/>
          </a:xfrm>
        </p:spPr>
        <p:txBody>
          <a:bodyPr/>
          <a:lstStyle/>
          <a:p>
            <a:r>
              <a:rPr lang="en-US" dirty="0"/>
              <a:t>Fung, Wong &amp; Li (2018/2020)</a:t>
            </a:r>
          </a:p>
        </p:txBody>
      </p:sp>
    </p:spTree>
    <p:extLst>
      <p:ext uri="{BB962C8B-B14F-4D97-AF65-F5344CB8AC3E}">
        <p14:creationId xmlns:p14="http://schemas.microsoft.com/office/powerpoint/2010/main" val="423950327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pPr lvl="0">
              <a:defRPr sz="1800">
                <a:solidFill>
                  <a:srgbClr val="000000"/>
                </a:solidFill>
                <a:effectLst/>
              </a:defRPr>
            </a:pPr>
            <a:r>
              <a:rPr sz="3200" dirty="0">
                <a:solidFill>
                  <a:schemeClr val="accent2">
                    <a:lumMod val="50000"/>
                  </a:schemeClr>
                </a:solidFill>
              </a:rPr>
              <a:t>Relation</a:t>
            </a:r>
            <a:r>
              <a:rPr lang="en-US" sz="3200" dirty="0">
                <a:solidFill>
                  <a:schemeClr val="accent2">
                    <a:lumMod val="50000"/>
                  </a:schemeClr>
                </a:solidFill>
              </a:rPr>
              <a:t>al</a:t>
            </a:r>
            <a:r>
              <a:rPr sz="3200" dirty="0">
                <a:solidFill>
                  <a:schemeClr val="accent2">
                    <a:lumMod val="50000"/>
                  </a:schemeClr>
                </a:solidFill>
              </a:rPr>
              <a:t> Frame Theory</a:t>
            </a:r>
            <a:br>
              <a:rPr lang="en-US" sz="3200" dirty="0">
                <a:solidFill>
                  <a:schemeClr val="accent2">
                    <a:lumMod val="50000"/>
                  </a:schemeClr>
                </a:solidFill>
              </a:rPr>
            </a:br>
            <a:r>
              <a:rPr lang="zh-TW" altLang="en-US" sz="3200" dirty="0">
                <a:solidFill>
                  <a:schemeClr val="accent2">
                    <a:lumMod val="50000"/>
                  </a:schemeClr>
                </a:solidFill>
                <a:uFill>
                  <a:solidFill>
                    <a:srgbClr val="FFFFFF"/>
                  </a:solidFill>
                </a:uFill>
                <a:latin typeface="Trebuchet MS"/>
                <a:sym typeface="Trebuchet MS"/>
              </a:rPr>
              <a:t>关系框架理论</a:t>
            </a:r>
            <a:endParaRPr dirty="0">
              <a:solidFill>
                <a:schemeClr val="accent2">
                  <a:lumMod val="50000"/>
                </a:schemeClr>
              </a:solidFill>
            </a:endParaRPr>
          </a:p>
        </p:txBody>
      </p:sp>
      <p:sp>
        <p:nvSpPr>
          <p:cNvPr id="117" name="Shape 11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lvl1pPr defTabSz="410751">
              <a:defRPr>
                <a:solidFill>
                  <a:srgbClr val="5E5E5E"/>
                </a:solidFill>
                <a:uFillTx/>
                <a:latin typeface="Hoefler Text"/>
                <a:ea typeface="Hoefler Text"/>
                <a:cs typeface="Hoefler Text"/>
                <a:sym typeface="Hoefler Text"/>
              </a:defRPr>
            </a:lvl1pPr>
          </a:lstStyle>
          <a:p>
            <a:pPr lvl="0">
              <a:defRPr>
                <a:solidFill>
                  <a:srgbClr val="000000"/>
                </a:solidFill>
              </a:defRPr>
            </a:pPr>
            <a:fld id="{86CB4B4D-7CA3-9044-876B-883B54F8677D}" type="slidenum">
              <a:rPr>
                <a:solidFill>
                  <a:srgbClr val="5E5E5E"/>
                </a:solidFill>
              </a:rPr>
              <a:t>7</a:t>
            </a:fld>
            <a:endParaRPr>
              <a:solidFill>
                <a:srgbClr val="5E5E5E"/>
              </a:solidFill>
            </a:endParaRPr>
          </a:p>
        </p:txBody>
      </p:sp>
      <p:sp>
        <p:nvSpPr>
          <p:cNvPr id="119" name="Shape 119"/>
          <p:cNvSpPr/>
          <p:nvPr/>
        </p:nvSpPr>
        <p:spPr>
          <a:xfrm>
            <a:off x="5238518" y="1932502"/>
            <a:ext cx="1395492" cy="423431"/>
          </a:xfrm>
          <a:prstGeom prst="rect">
            <a:avLst/>
          </a:prstGeom>
          <a:ln w="38100">
            <a:solidFill>
              <a:srgbClr val="6E655B"/>
            </a:solidFill>
            <a:miter lim="400000"/>
          </a:ln>
          <a:extLst>
            <a:ext uri="{C572A759-6A51-4108-AA02-DFA0A04FC94B}">
              <ma14:wrappingTextBoxFlag xmlns:ma14="http://schemas.microsoft.com/office/mac/drawingml/2011/main" xmlns="" val="1"/>
            </a:ext>
          </a:extLst>
        </p:spPr>
        <p:txBody>
          <a:bodyPr wrap="none" lIns="26788" tIns="26788" rIns="26788" bIns="26788" anchor="ctr">
            <a:spAutoFit/>
          </a:bodyPr>
          <a:lstStyle>
            <a:lvl1pPr algn="ctr" defTabSz="584200">
              <a:buClr>
                <a:srgbClr val="6E655B"/>
              </a:buClr>
              <a:buFont typeface="Times New Roman"/>
              <a:defRPr sz="3400">
                <a:solidFill>
                  <a:srgbClr val="6C6963"/>
                </a:solidFill>
                <a:latin typeface="Hoefler Text"/>
                <a:ea typeface="Hoefler Text"/>
                <a:cs typeface="Hoefler Text"/>
                <a:sym typeface="Hoefler Text"/>
              </a:defRPr>
            </a:lvl1pPr>
          </a:lstStyle>
          <a:p>
            <a:pPr lvl="0">
              <a:defRPr sz="1800">
                <a:solidFill>
                  <a:srgbClr val="000000"/>
                </a:solidFill>
              </a:defRPr>
            </a:pPr>
            <a:r>
              <a:rPr sz="2400" dirty="0"/>
              <a:t>“CAT</a:t>
            </a:r>
            <a:r>
              <a:rPr lang="en-CA" sz="2400" dirty="0"/>
              <a:t> /</a:t>
            </a:r>
            <a:r>
              <a:rPr lang="zh-TW" altLang="en-US" sz="2400" dirty="0"/>
              <a:t>猫</a:t>
            </a:r>
            <a:r>
              <a:rPr sz="2400" dirty="0"/>
              <a:t>”</a:t>
            </a:r>
          </a:p>
        </p:txBody>
      </p:sp>
      <p:sp>
        <p:nvSpPr>
          <p:cNvPr id="120" name="Shape 120"/>
          <p:cNvSpPr/>
          <p:nvPr/>
        </p:nvSpPr>
        <p:spPr>
          <a:xfrm>
            <a:off x="3546008" y="3808214"/>
            <a:ext cx="1363663" cy="546542"/>
          </a:xfrm>
          <a:prstGeom prst="rect">
            <a:avLst/>
          </a:prstGeom>
          <a:ln w="38100">
            <a:solidFill>
              <a:srgbClr val="6E655B"/>
            </a:solidFill>
            <a:miter lim="400000"/>
          </a:ln>
          <a:extLst>
            <a:ext uri="{C572A759-6A51-4108-AA02-DFA0A04FC94B}">
              <ma14:wrappingTextBoxFlag xmlns:ma14="http://schemas.microsoft.com/office/mac/drawingml/2011/main" xmlns="" val="1"/>
            </a:ext>
          </a:extLst>
        </p:spPr>
        <p:txBody>
          <a:bodyPr wrap="square" lIns="26788" tIns="26788" rIns="26788" bIns="26788" anchor="ctr">
            <a:spAutoFit/>
          </a:bodyPr>
          <a:lstStyle>
            <a:lvl1pPr algn="ctr" defTabSz="584200">
              <a:buClr>
                <a:srgbClr val="6E655B"/>
              </a:buClr>
              <a:buFont typeface="Helvetica"/>
              <a:defRPr sz="5000">
                <a:solidFill>
                  <a:srgbClr val="6C6963"/>
                </a:solidFill>
              </a:defRPr>
            </a:lvl1pPr>
          </a:lstStyle>
          <a:p>
            <a:pPr>
              <a:defRPr sz="1800">
                <a:solidFill>
                  <a:srgbClr val="000000"/>
                </a:solidFill>
              </a:defRPr>
            </a:pPr>
            <a:r>
              <a:rPr sz="3200" dirty="0"/>
              <a:t>Cat</a:t>
            </a:r>
            <a:r>
              <a:rPr lang="en-CA" sz="3200" dirty="0"/>
              <a:t> /</a:t>
            </a:r>
            <a:r>
              <a:rPr lang="zh-TW" altLang="en-US" sz="3200" dirty="0"/>
              <a:t>猫</a:t>
            </a:r>
          </a:p>
        </p:txBody>
      </p:sp>
      <p:sp>
        <p:nvSpPr>
          <p:cNvPr id="121" name="Shape 121"/>
          <p:cNvSpPr/>
          <p:nvPr/>
        </p:nvSpPr>
        <p:spPr>
          <a:xfrm>
            <a:off x="6328172" y="2669977"/>
            <a:ext cx="1066800" cy="1066800"/>
          </a:xfrm>
          <a:prstGeom prst="line">
            <a:avLst/>
          </a:prstGeom>
          <a:ln w="38100">
            <a:solidFill>
              <a:srgbClr val="6E655B"/>
            </a:solidFill>
            <a:round/>
            <a:tailEnd type="triangle"/>
          </a:ln>
        </p:spPr>
        <p:txBody>
          <a:bodyPr lIns="0" tIns="0" rIns="0" bIns="0" anchor="ctr"/>
          <a:lstStyle/>
          <a:p>
            <a:pPr lvl="0"/>
            <a:endParaRPr/>
          </a:p>
        </p:txBody>
      </p:sp>
      <p:sp>
        <p:nvSpPr>
          <p:cNvPr id="122" name="Shape 122"/>
          <p:cNvSpPr/>
          <p:nvPr/>
        </p:nvSpPr>
        <p:spPr>
          <a:xfrm flipH="1">
            <a:off x="4801196" y="2741414"/>
            <a:ext cx="838200" cy="990600"/>
          </a:xfrm>
          <a:prstGeom prst="line">
            <a:avLst/>
          </a:prstGeom>
          <a:ln w="38100">
            <a:solidFill>
              <a:srgbClr val="6E655B"/>
            </a:solidFill>
            <a:round/>
            <a:tailEnd type="triangle"/>
          </a:ln>
        </p:spPr>
        <p:txBody>
          <a:bodyPr lIns="0" tIns="0" rIns="0" bIns="0" anchor="ctr"/>
          <a:lstStyle/>
          <a:p>
            <a:pPr lvl="0"/>
            <a:endParaRPr/>
          </a:p>
        </p:txBody>
      </p:sp>
      <p:sp>
        <p:nvSpPr>
          <p:cNvPr id="123" name="Shape 123"/>
          <p:cNvSpPr/>
          <p:nvPr/>
        </p:nvSpPr>
        <p:spPr>
          <a:xfrm>
            <a:off x="5185173" y="3964781"/>
            <a:ext cx="1902023" cy="1586"/>
          </a:xfrm>
          <a:prstGeom prst="line">
            <a:avLst/>
          </a:prstGeom>
          <a:ln w="38100">
            <a:solidFill>
              <a:srgbClr val="6E655B"/>
            </a:solidFill>
            <a:custDash>
              <a:ds d="900000" sp="300000"/>
            </a:custDash>
            <a:round/>
            <a:tailEnd type="triangle"/>
          </a:ln>
        </p:spPr>
        <p:txBody>
          <a:bodyPr lIns="0" tIns="0" rIns="0" bIns="0" anchor="ctr"/>
          <a:lstStyle/>
          <a:p>
            <a:pPr lvl="0"/>
            <a:endParaRPr/>
          </a:p>
        </p:txBody>
      </p:sp>
      <p:sp>
        <p:nvSpPr>
          <p:cNvPr id="124" name="Shape 124"/>
          <p:cNvSpPr/>
          <p:nvPr/>
        </p:nvSpPr>
        <p:spPr>
          <a:xfrm flipH="1">
            <a:off x="5185172" y="4188024"/>
            <a:ext cx="1830586" cy="1589"/>
          </a:xfrm>
          <a:prstGeom prst="line">
            <a:avLst/>
          </a:prstGeom>
          <a:ln w="38100">
            <a:solidFill>
              <a:srgbClr val="6E655B"/>
            </a:solidFill>
            <a:custDash>
              <a:ds d="900000" sp="300000"/>
            </a:custDash>
            <a:round/>
            <a:tailEnd type="triangle"/>
          </a:ln>
        </p:spPr>
        <p:txBody>
          <a:bodyPr lIns="0" tIns="0" rIns="0" bIns="0" anchor="ctr"/>
          <a:lstStyle/>
          <a:p>
            <a:pPr lvl="0"/>
            <a:endParaRPr/>
          </a:p>
        </p:txBody>
      </p:sp>
      <p:sp>
        <p:nvSpPr>
          <p:cNvPr id="125" name="Shape 125"/>
          <p:cNvSpPr/>
          <p:nvPr/>
        </p:nvSpPr>
        <p:spPr>
          <a:xfrm flipV="1">
            <a:off x="4569025" y="2518172"/>
            <a:ext cx="914401" cy="1066800"/>
          </a:xfrm>
          <a:prstGeom prst="line">
            <a:avLst/>
          </a:prstGeom>
          <a:ln w="38100">
            <a:solidFill>
              <a:srgbClr val="6E655B"/>
            </a:solidFill>
            <a:custDash>
              <a:ds d="900000" sp="300000"/>
            </a:custDash>
            <a:round/>
            <a:tailEnd type="triangle"/>
          </a:ln>
        </p:spPr>
        <p:txBody>
          <a:bodyPr lIns="0" tIns="0" rIns="0" bIns="0" anchor="ctr"/>
          <a:lstStyle/>
          <a:p>
            <a:pPr lvl="0"/>
            <a:endParaRPr/>
          </a:p>
        </p:txBody>
      </p:sp>
      <p:sp>
        <p:nvSpPr>
          <p:cNvPr id="126" name="Shape 126"/>
          <p:cNvSpPr/>
          <p:nvPr/>
        </p:nvSpPr>
        <p:spPr>
          <a:xfrm flipH="1" flipV="1">
            <a:off x="6479977" y="2518172"/>
            <a:ext cx="1143000" cy="1143000"/>
          </a:xfrm>
          <a:prstGeom prst="line">
            <a:avLst/>
          </a:prstGeom>
          <a:ln w="38100">
            <a:solidFill>
              <a:srgbClr val="6E655B"/>
            </a:solidFill>
            <a:custDash>
              <a:ds d="900000" sp="300000"/>
            </a:custDash>
            <a:round/>
            <a:tailEnd type="triangle"/>
          </a:ln>
        </p:spPr>
        <p:txBody>
          <a:bodyPr lIns="0" tIns="0" rIns="0" bIns="0" anchor="ctr"/>
          <a:lstStyle/>
          <a:p>
            <a:pPr lvl="0"/>
            <a:endParaRPr/>
          </a:p>
        </p:txBody>
      </p:sp>
      <p:pic>
        <p:nvPicPr>
          <p:cNvPr id="127" name="image.png"/>
          <p:cNvPicPr/>
          <p:nvPr/>
        </p:nvPicPr>
        <p:blipFill>
          <a:blip r:embed="rId3" cstate="email">
            <a:extLst>
              <a:ext uri="{28A0092B-C50C-407E-A947-70E740481C1C}">
                <a14:useLocalDpi xmlns:a14="http://schemas.microsoft.com/office/drawing/2010/main"/>
              </a:ext>
            </a:extLst>
          </a:blip>
          <a:stretch>
            <a:fillRect/>
          </a:stretch>
        </p:blipFill>
        <p:spPr>
          <a:xfrm>
            <a:off x="7319368" y="3812978"/>
            <a:ext cx="1363663" cy="1662113"/>
          </a:xfrm>
          <a:prstGeom prst="rect">
            <a:avLst/>
          </a:prstGeom>
          <a:ln w="12700">
            <a:miter lim="400000"/>
          </a:ln>
        </p:spPr>
      </p:pic>
      <p:sp>
        <p:nvSpPr>
          <p:cNvPr id="128" name="Shape 128"/>
          <p:cNvSpPr/>
          <p:nvPr/>
        </p:nvSpPr>
        <p:spPr>
          <a:xfrm>
            <a:off x="2064246" y="5462744"/>
            <a:ext cx="8143876" cy="1621195"/>
          </a:xfrm>
          <a:prstGeom prst="rect">
            <a:avLst/>
          </a:prstGeom>
          <a:ln w="12700">
            <a:miter lim="400000"/>
          </a:ln>
          <a:extLst>
            <a:ext uri="{C572A759-6A51-4108-AA02-DFA0A04FC94B}">
              <ma14:wrappingTextBoxFlag xmlns:ma14="http://schemas.microsoft.com/office/mac/drawingml/2011/main" xmlns="" val="1"/>
            </a:ext>
          </a:extLst>
        </p:spPr>
        <p:txBody>
          <a:bodyPr lIns="26788" tIns="26788" rIns="26788" bIns="26788" anchor="ctr">
            <a:spAutoFit/>
          </a:bodyPr>
          <a:lstStyle>
            <a:lvl1pPr marL="40640" algn="ctr" defTabSz="584200">
              <a:spcBef>
                <a:spcPts val="700"/>
              </a:spcBef>
              <a:buClr>
                <a:srgbClr val="B6192B"/>
              </a:buClr>
              <a:buSzPct val="75000"/>
              <a:buFont typeface="Wingdings"/>
              <a:buChar char=""/>
              <a:defRPr sz="3400">
                <a:solidFill>
                  <a:srgbClr val="6C6963"/>
                </a:solidFill>
                <a:latin typeface="Hoefler Text"/>
                <a:ea typeface="Hoefler Text"/>
                <a:cs typeface="Hoefler Text"/>
                <a:sym typeface="Hoefler Text"/>
              </a:defRPr>
            </a:lvl1pPr>
          </a:lstStyle>
          <a:p>
            <a:pPr>
              <a:defRPr sz="1800">
                <a:solidFill>
                  <a:srgbClr val="000000"/>
                </a:solidFill>
              </a:defRPr>
            </a:pPr>
            <a:r>
              <a:rPr lang="en-CA" sz="2400" dirty="0"/>
              <a:t> </a:t>
            </a:r>
            <a:r>
              <a:rPr sz="2400" dirty="0"/>
              <a:t>Functional contextual program of basic behavioral research on human language and cognition</a:t>
            </a:r>
            <a:br>
              <a:rPr lang="en-CA" sz="2400" dirty="0"/>
            </a:br>
            <a:r>
              <a:rPr lang="zh-CN" altLang="en-US" sz="2400" b="1" dirty="0"/>
              <a:t>人类语言和认知的基础行为研究的功能性程序</a:t>
            </a:r>
            <a:endParaRPr lang="zh-CN" altLang="en-US" sz="3200" b="1" dirty="0"/>
          </a:p>
          <a:p>
            <a:pPr lvl="0">
              <a:defRPr sz="1800">
                <a:solidFill>
                  <a:srgbClr val="000000"/>
                </a:solidFill>
              </a:defRPr>
            </a:pPr>
            <a:endParaRPr sz="2400" dirty="0"/>
          </a:p>
        </p:txBody>
      </p:sp>
      <p:sp>
        <p:nvSpPr>
          <p:cNvPr id="2" name="Footer Placeholder 1">
            <a:extLst>
              <a:ext uri="{FF2B5EF4-FFF2-40B4-BE49-F238E27FC236}">
                <a16:creationId xmlns:a16="http://schemas.microsoft.com/office/drawing/2014/main" id="{472B79B0-70B1-E349-A309-9B61768D7F97}"/>
              </a:ext>
            </a:extLst>
          </p:cNvPr>
          <p:cNvSpPr>
            <a:spLocks noGrp="1"/>
          </p:cNvSpPr>
          <p:nvPr>
            <p:ph type="ftr" sz="quarter" idx="11"/>
          </p:nvPr>
        </p:nvSpPr>
        <p:spPr>
          <a:xfrm>
            <a:off x="4165600" y="6492875"/>
            <a:ext cx="3860800" cy="365125"/>
          </a:xfrm>
        </p:spPr>
        <p:txBody>
          <a:bodyPr/>
          <a:lstStyle/>
          <a:p>
            <a:r>
              <a:rPr lang="en-US" dirty="0"/>
              <a:t>Fung, Wong &amp; Li (2018/2020)</a:t>
            </a:r>
          </a:p>
        </p:txBody>
      </p:sp>
    </p:spTree>
    <p:extLst>
      <p:ext uri="{BB962C8B-B14F-4D97-AF65-F5344CB8AC3E}">
        <p14:creationId xmlns:p14="http://schemas.microsoft.com/office/powerpoint/2010/main" val="1308573200"/>
      </p:ext>
    </p:extLst>
  </p:cSld>
  <p:clrMapOvr>
    <a:masterClrMapping/>
  </p:clrMapOvr>
  <p:transition spd="med">
    <p:wip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23"/>
                                        </p:tgtEl>
                                        <p:attrNameLst>
                                          <p:attrName>style.visibility</p:attrName>
                                        </p:attrNameLst>
                                      </p:cBhvr>
                                      <p:to>
                                        <p:strVal val="visible"/>
                                      </p:to>
                                    </p:set>
                                    <p:anim calcmode="lin" valueType="num">
                                      <p:cBhvr>
                                        <p:cTn id="7" dur="500" fill="hold"/>
                                        <p:tgtEl>
                                          <p:spTgt spid="123"/>
                                        </p:tgtEl>
                                        <p:attrNameLst>
                                          <p:attrName>ppt_x</p:attrName>
                                        </p:attrNameLst>
                                      </p:cBhvr>
                                      <p:tavLst>
                                        <p:tav tm="0">
                                          <p:val>
                                            <p:strVal val="0-#ppt_w/2"/>
                                          </p:val>
                                        </p:tav>
                                        <p:tav tm="100000">
                                          <p:val>
                                            <p:strVal val="#ppt_x"/>
                                          </p:val>
                                        </p:tav>
                                      </p:tavLst>
                                    </p:anim>
                                    <p:anim calcmode="lin" valueType="num">
                                      <p:cBhvr>
                                        <p:cTn id="8" dur="500" fill="hold"/>
                                        <p:tgtEl>
                                          <p:spTgt spid="1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24"/>
                                        </p:tgtEl>
                                        <p:attrNameLst>
                                          <p:attrName>style.visibility</p:attrName>
                                        </p:attrNameLst>
                                      </p:cBhvr>
                                      <p:to>
                                        <p:strVal val="visible"/>
                                      </p:to>
                                    </p:set>
                                    <p:anim calcmode="lin" valueType="num">
                                      <p:cBhvr>
                                        <p:cTn id="12" dur="500" fill="hold"/>
                                        <p:tgtEl>
                                          <p:spTgt spid="124"/>
                                        </p:tgtEl>
                                        <p:attrNameLst>
                                          <p:attrName>ppt_x</p:attrName>
                                        </p:attrNameLst>
                                      </p:cBhvr>
                                      <p:tavLst>
                                        <p:tav tm="0">
                                          <p:val>
                                            <p:strVal val="0-#ppt_w/2"/>
                                          </p:val>
                                        </p:tav>
                                        <p:tav tm="100000">
                                          <p:val>
                                            <p:strVal val="#ppt_x"/>
                                          </p:val>
                                        </p:tav>
                                      </p:tavLst>
                                    </p:anim>
                                    <p:anim calcmode="lin" valueType="num">
                                      <p:cBhvr>
                                        <p:cTn id="13" dur="500" fill="hold"/>
                                        <p:tgtEl>
                                          <p:spTgt spid="1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25"/>
                                        </p:tgtEl>
                                        <p:attrNameLst>
                                          <p:attrName>style.visibility</p:attrName>
                                        </p:attrNameLst>
                                      </p:cBhvr>
                                      <p:to>
                                        <p:strVal val="visible"/>
                                      </p:to>
                                    </p:set>
                                    <p:anim calcmode="lin" valueType="num">
                                      <p:cBhvr>
                                        <p:cTn id="17" dur="500" fill="hold"/>
                                        <p:tgtEl>
                                          <p:spTgt spid="125"/>
                                        </p:tgtEl>
                                        <p:attrNameLst>
                                          <p:attrName>ppt_x</p:attrName>
                                        </p:attrNameLst>
                                      </p:cBhvr>
                                      <p:tavLst>
                                        <p:tav tm="0">
                                          <p:val>
                                            <p:strVal val="0-#ppt_w/2"/>
                                          </p:val>
                                        </p:tav>
                                        <p:tav tm="100000">
                                          <p:val>
                                            <p:strVal val="#ppt_x"/>
                                          </p:val>
                                        </p:tav>
                                      </p:tavLst>
                                    </p:anim>
                                    <p:anim calcmode="lin" valueType="num">
                                      <p:cBhvr>
                                        <p:cTn id="18" dur="500" fill="hold"/>
                                        <p:tgtEl>
                                          <p:spTgt spid="1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126"/>
                                        </p:tgtEl>
                                        <p:attrNameLst>
                                          <p:attrName>style.visibility</p:attrName>
                                        </p:attrNameLst>
                                      </p:cBhvr>
                                      <p:to>
                                        <p:strVal val="visible"/>
                                      </p:to>
                                    </p:set>
                                    <p:anim calcmode="lin" valueType="num">
                                      <p:cBhvr>
                                        <p:cTn id="22" dur="500" fill="hold"/>
                                        <p:tgtEl>
                                          <p:spTgt spid="126"/>
                                        </p:tgtEl>
                                        <p:attrNameLst>
                                          <p:attrName>ppt_x</p:attrName>
                                        </p:attrNameLst>
                                      </p:cBhvr>
                                      <p:tavLst>
                                        <p:tav tm="0">
                                          <p:val>
                                            <p:strVal val="0-#ppt_w/2"/>
                                          </p:val>
                                        </p:tav>
                                        <p:tav tm="100000">
                                          <p:val>
                                            <p:strVal val="#ppt_x"/>
                                          </p:val>
                                        </p:tav>
                                      </p:tavLst>
                                    </p:anim>
                                    <p:anim calcmode="lin" valueType="num">
                                      <p:cBhvr>
                                        <p:cTn id="2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advAuto="0"/>
      <p:bldP spid="124" grpId="0" animBg="1" advAuto="0"/>
      <p:bldP spid="125" grpId="0" animBg="1" advAuto="0"/>
      <p:bldP spid="12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ffic Ligh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1221" y="1398618"/>
            <a:ext cx="2616398" cy="3661172"/>
          </a:xfrm>
          <a:prstGeom prst="rect">
            <a:avLst/>
          </a:prstGeom>
        </p:spPr>
      </p:pic>
      <p:pic>
        <p:nvPicPr>
          <p:cNvPr id="2" name="Picture 1" descr="ligh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8663" y="1398618"/>
            <a:ext cx="4027729" cy="3971001"/>
          </a:xfrm>
          <a:prstGeom prst="rect">
            <a:avLst/>
          </a:prstGeom>
        </p:spPr>
      </p:pic>
      <p:sp>
        <p:nvSpPr>
          <p:cNvPr id="4" name="TextBox 3">
            <a:extLst>
              <a:ext uri="{FF2B5EF4-FFF2-40B4-BE49-F238E27FC236}">
                <a16:creationId xmlns:a16="http://schemas.microsoft.com/office/drawing/2014/main" id="{9F30B12D-1C3B-984D-93A0-A920EC362408}"/>
              </a:ext>
            </a:extLst>
          </p:cNvPr>
          <p:cNvSpPr txBox="1"/>
          <p:nvPr/>
        </p:nvSpPr>
        <p:spPr>
          <a:xfrm>
            <a:off x="6096000" y="1261872"/>
            <a:ext cx="5663184" cy="3046988"/>
          </a:xfrm>
          <a:prstGeom prst="rect">
            <a:avLst/>
          </a:prstGeom>
          <a:noFill/>
        </p:spPr>
        <p:txBody>
          <a:bodyPr wrap="square" rtlCol="0">
            <a:spAutoFit/>
          </a:bodyPr>
          <a:lstStyle/>
          <a:p>
            <a:pPr marL="171450" indent="-171450">
              <a:buFontTx/>
              <a:buChar char="-"/>
            </a:pPr>
            <a:r>
              <a:rPr lang="en-US" sz="2400" dirty="0"/>
              <a:t>Implications </a:t>
            </a:r>
            <a:r>
              <a:rPr lang="zh-TW" altLang="en-US" sz="2400" b="1" dirty="0"/>
              <a:t>应用意义 </a:t>
            </a:r>
            <a:r>
              <a:rPr lang="en-US" sz="2400" dirty="0"/>
              <a:t>#1:</a:t>
            </a:r>
          </a:p>
          <a:p>
            <a:pPr marL="171450" indent="-171450">
              <a:buFontTx/>
              <a:buChar char="-"/>
            </a:pPr>
            <a:r>
              <a:rPr lang="en-US" sz="2400" dirty="0"/>
              <a:t>Obeying rules can be helpful </a:t>
            </a:r>
            <a:br>
              <a:rPr lang="en-US" sz="2400" dirty="0"/>
            </a:br>
            <a:r>
              <a:rPr lang="zh-TW" altLang="en-US" sz="2400" b="1" dirty="0"/>
              <a:t>遵守规则会有帮助</a:t>
            </a:r>
            <a:endParaRPr lang="en-US" sz="2400" dirty="0"/>
          </a:p>
          <a:p>
            <a:pPr marL="171450" indent="-171450">
              <a:buFontTx/>
              <a:buChar char="-"/>
            </a:pPr>
            <a:r>
              <a:rPr lang="en-US" sz="2400" dirty="0"/>
              <a:t>Rigid adherence to rules may be unworkable depending on the situation and context</a:t>
            </a:r>
            <a:br>
              <a:rPr lang="en-US" sz="2400" dirty="0"/>
            </a:br>
            <a:r>
              <a:rPr lang="zh-TW" altLang="en-US" sz="2400" b="1" dirty="0"/>
              <a:t>按照具体的情况以及背景来说</a:t>
            </a:r>
            <a:r>
              <a:rPr lang="zh-CN" altLang="en-US" sz="2400" b="1" dirty="0"/>
              <a:t>，</a:t>
            </a:r>
            <a:r>
              <a:rPr lang="zh-TW" altLang="en-US" sz="2400" b="1" dirty="0"/>
              <a:t> 死板的遵守规则可能行不通</a:t>
            </a:r>
            <a:endParaRPr lang="en-US" sz="2400" b="1" dirty="0"/>
          </a:p>
        </p:txBody>
      </p:sp>
    </p:spTree>
    <p:extLst>
      <p:ext uri="{BB962C8B-B14F-4D97-AF65-F5344CB8AC3E}">
        <p14:creationId xmlns:p14="http://schemas.microsoft.com/office/powerpoint/2010/main" val="41845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posites-489521_64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536" y="721290"/>
            <a:ext cx="2423090" cy="2461552"/>
          </a:xfrm>
          <a:prstGeom prst="rect">
            <a:avLst/>
          </a:prstGeom>
        </p:spPr>
      </p:pic>
      <p:pic>
        <p:nvPicPr>
          <p:cNvPr id="3" name="Picture 2" descr="Criticis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3713" y="2348881"/>
            <a:ext cx="6192689" cy="4131685"/>
          </a:xfrm>
          <a:prstGeom prst="rect">
            <a:avLst/>
          </a:prstGeom>
        </p:spPr>
      </p:pic>
      <p:sp>
        <p:nvSpPr>
          <p:cNvPr id="4" name="TextBox 3">
            <a:extLst>
              <a:ext uri="{FF2B5EF4-FFF2-40B4-BE49-F238E27FC236}">
                <a16:creationId xmlns:a16="http://schemas.microsoft.com/office/drawing/2014/main" id="{9350ED43-9A6C-E44F-B644-4BA636AB5EC5}"/>
              </a:ext>
            </a:extLst>
          </p:cNvPr>
          <p:cNvSpPr txBox="1"/>
          <p:nvPr/>
        </p:nvSpPr>
        <p:spPr>
          <a:xfrm>
            <a:off x="5034818" y="489124"/>
            <a:ext cx="6547582" cy="2308324"/>
          </a:xfrm>
          <a:prstGeom prst="rect">
            <a:avLst/>
          </a:prstGeom>
          <a:noFill/>
        </p:spPr>
        <p:txBody>
          <a:bodyPr wrap="square" rtlCol="0">
            <a:spAutoFit/>
          </a:bodyPr>
          <a:lstStyle/>
          <a:p>
            <a:pPr lvl="0">
              <a:defRPr/>
            </a:pPr>
            <a:r>
              <a:rPr lang="en-US" sz="2400" dirty="0"/>
              <a:t>Implications </a:t>
            </a:r>
            <a:r>
              <a:rPr lang="zh-TW" altLang="en-US" sz="2400" b="1" dirty="0"/>
              <a:t>应用意义 </a:t>
            </a:r>
            <a:r>
              <a:rPr lang="en-US" sz="2400" dirty="0"/>
              <a:t>#2:</a:t>
            </a:r>
          </a:p>
          <a:p>
            <a:pPr marL="342900" indent="-342900">
              <a:buFontTx/>
              <a:buChar char="-"/>
            </a:pPr>
            <a:r>
              <a:rPr lang="en-US" sz="2400" dirty="0"/>
              <a:t>Problems arising from judgments and evaluations</a:t>
            </a:r>
            <a:br>
              <a:rPr lang="en-US" sz="2400" dirty="0"/>
            </a:br>
            <a:r>
              <a:rPr lang="zh-TW" altLang="en-US" sz="2400" b="1" dirty="0"/>
              <a:t>问题从判断以及评估中产生</a:t>
            </a:r>
            <a:endParaRPr lang="en-US" sz="2400" b="1" dirty="0"/>
          </a:p>
          <a:p>
            <a:pPr marL="342900" indent="-342900">
              <a:buFontTx/>
              <a:buChar char="-"/>
            </a:pPr>
            <a:endParaRPr lang="en-US" sz="2400" dirty="0"/>
          </a:p>
          <a:p>
            <a:pPr marL="342900" indent="-342900">
              <a:buFontTx/>
              <a:buChar char="-"/>
            </a:pPr>
            <a:endParaRPr lang="en-US" sz="2400" dirty="0"/>
          </a:p>
        </p:txBody>
      </p:sp>
    </p:spTree>
    <p:extLst>
      <p:ext uri="{BB962C8B-B14F-4D97-AF65-F5344CB8AC3E}">
        <p14:creationId xmlns:p14="http://schemas.microsoft.com/office/powerpoint/2010/main" val="34091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3198</TotalTime>
  <Words>2624</Words>
  <Application>Microsoft Macintosh PowerPoint</Application>
  <PresentationFormat>Widescreen</PresentationFormat>
  <Paragraphs>243</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SimSun</vt:lpstr>
      <vt:lpstr>Arial</vt:lpstr>
      <vt:lpstr>Calibri</vt:lpstr>
      <vt:lpstr>Helvetica</vt:lpstr>
      <vt:lpstr>Hoefler Text</vt:lpstr>
      <vt:lpstr>Times New Roman</vt:lpstr>
      <vt:lpstr>Trebuchet MS</vt:lpstr>
      <vt:lpstr>Wingdings</vt:lpstr>
      <vt:lpstr>Office Theme</vt:lpstr>
      <vt:lpstr> Acceptance &amp; Commitment  to Empowerment: Linking Youths AND ‘Xin’ The ACE-LYNX Intervention 接納承諾與賦權理論模型 </vt:lpstr>
      <vt:lpstr>PowerPoint Presentation</vt:lpstr>
      <vt:lpstr>PowerPoint Presentation</vt:lpstr>
      <vt:lpstr>Theory and concepts of ACT  理论以及ACT的概念</vt:lpstr>
      <vt:lpstr>Evolution of Psychological Interventions 关于心理治疗干预的进化史</vt:lpstr>
      <vt:lpstr>Foundations of ACT ACT的基础</vt:lpstr>
      <vt:lpstr>Relational Frame Theory 关系框架理论</vt:lpstr>
      <vt:lpstr>PowerPoint Presentation</vt:lpstr>
      <vt:lpstr>PowerPoint Presentation</vt:lpstr>
      <vt:lpstr>PowerPoint Presentation</vt:lpstr>
      <vt:lpstr>PowerPoint Presentation</vt:lpstr>
      <vt:lpstr>PowerPoint Presentation</vt:lpstr>
      <vt:lpstr>Theory and concepts of GEP 理论以及GEP的概念</vt:lpstr>
      <vt:lpstr>Empowerment is a ‘process’ &amp; an ‘outcome’ 赋权是一个“过程”&amp; 一个“结果”</vt:lpstr>
      <vt:lpstr>PowerPoint Presentation</vt:lpstr>
      <vt:lpstr>ACE 由 过程 &amp; 结果  组成</vt:lpstr>
      <vt:lpstr>Integration of ACT &amp; GEP in ACE-LYNX ACE 模型如何集成 ACT 和 GEP 流程</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Acceptance &amp; Commitment  to Empowerment:  Linking Youths AND ‘Xin’ The ACE-LYNX Intervention</dc:title>
  <dc:creator>Josephine Wong</dc:creator>
  <cp:lastModifiedBy>30242985 CHEUNG Yung Yu Clarence</cp:lastModifiedBy>
  <cp:revision>104</cp:revision>
  <dcterms:created xsi:type="dcterms:W3CDTF">2020-12-07T16:59:42Z</dcterms:created>
  <dcterms:modified xsi:type="dcterms:W3CDTF">2023-06-22T21:13:53Z</dcterms:modified>
</cp:coreProperties>
</file>